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0"/>
  </p:notesMasterIdLst>
  <p:handoutMasterIdLst>
    <p:handoutMasterId r:id="rId11"/>
  </p:handoutMasterIdLst>
  <p:sldIdLst>
    <p:sldId id="269" r:id="rId6"/>
    <p:sldId id="2147483554" r:id="rId7"/>
    <p:sldId id="267" r:id="rId8"/>
    <p:sldId id="214748355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C9C"/>
    <a:srgbClr val="59596B"/>
    <a:srgbClr val="9D9DA8"/>
    <a:srgbClr val="FFFFFF"/>
    <a:srgbClr val="99E5E8"/>
    <a:srgbClr val="F3F5F4"/>
    <a:srgbClr val="439FE2"/>
    <a:srgbClr val="EFF5FF"/>
    <a:srgbClr val="FFF4CA"/>
    <a:srgbClr val="F9D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6C1B1-E309-C974-0275-FF2983EBB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AA25D9-E762-D0EE-89B3-24899A91F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32BD6-121A-4E08-9476-837E40A60CA0}"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141E8328-A3DD-1666-66ED-06ED2B2DF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44C81A-ABAA-E7BD-4314-6A22E4976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86A19-84A0-41D1-BF36-566F5A9D703C}" type="slidenum">
              <a:rPr lang="fr-FR" smtClean="0"/>
              <a:t>‹N°›</a:t>
            </a:fld>
            <a:endParaRPr lang="fr-FR"/>
          </a:p>
        </p:txBody>
      </p:sp>
    </p:spTree>
    <p:extLst>
      <p:ext uri="{BB962C8B-B14F-4D97-AF65-F5344CB8AC3E}">
        <p14:creationId xmlns:p14="http://schemas.microsoft.com/office/powerpoint/2010/main" val="113697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8E81-51C4-4AE6-BB55-8F525EB760DE}"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A2AA-037E-421D-92F5-E2DA0DFEFCF8}" type="slidenum">
              <a:rPr lang="fr-FR" smtClean="0"/>
              <a:t>‹N°›</a:t>
            </a:fld>
            <a:endParaRPr lang="fr-FR"/>
          </a:p>
        </p:txBody>
      </p:sp>
    </p:spTree>
    <p:extLst>
      <p:ext uri="{BB962C8B-B14F-4D97-AF65-F5344CB8AC3E}">
        <p14:creationId xmlns:p14="http://schemas.microsoft.com/office/powerpoint/2010/main" val="13895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F9A2AA-037E-421D-92F5-E2DA0DFEFCF8}" type="slidenum">
              <a:rPr lang="fr-FR" smtClean="0"/>
              <a:t>3</a:t>
            </a:fld>
            <a:endParaRPr lang="fr-FR"/>
          </a:p>
        </p:txBody>
      </p:sp>
    </p:spTree>
    <p:extLst>
      <p:ext uri="{BB962C8B-B14F-4D97-AF65-F5344CB8AC3E}">
        <p14:creationId xmlns:p14="http://schemas.microsoft.com/office/powerpoint/2010/main" val="338066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odu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E5B3B-823E-0F43-3873-37576833DDE6}"/>
              </a:ext>
            </a:extLst>
          </p:cNvPr>
          <p:cNvSpPr/>
          <p:nvPr userDrawn="1"/>
        </p:nvSpPr>
        <p:spPr>
          <a:xfrm>
            <a:off x="0" y="0"/>
            <a:ext cx="12192000" cy="5082139"/>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C2B13694-12EB-E22B-5671-9096C0C35054}"/>
              </a:ext>
            </a:extLst>
          </p:cNvPr>
          <p:cNvSpPr>
            <a:spLocks noGrp="1"/>
          </p:cNvSpPr>
          <p:nvPr>
            <p:ph type="title" hasCustomPrompt="1"/>
          </p:nvPr>
        </p:nvSpPr>
        <p:spPr>
          <a:xfrm>
            <a:off x="527115" y="1395028"/>
            <a:ext cx="7604831" cy="1325563"/>
          </a:xfrm>
        </p:spPr>
        <p:txBody>
          <a:bodyPr/>
          <a:lstStyle>
            <a:lvl1pPr>
              <a:defRPr cap="small" baseline="0">
                <a:solidFill>
                  <a:schemeClr val="bg1"/>
                </a:solidFill>
              </a:defRPr>
            </a:lvl1pPr>
          </a:lstStyle>
          <a:p>
            <a:r>
              <a:rPr lang="fr-FR"/>
              <a:t>Titre de la proposition</a:t>
            </a:r>
          </a:p>
        </p:txBody>
      </p:sp>
      <p:pic>
        <p:nvPicPr>
          <p:cNvPr id="8" name="Image 7">
            <a:extLst>
              <a:ext uri="{FF2B5EF4-FFF2-40B4-BE49-F238E27FC236}">
                <a16:creationId xmlns:a16="http://schemas.microsoft.com/office/drawing/2014/main" id="{EDFB174A-3A17-D6A7-5E49-51449DAD6BF1}"/>
              </a:ext>
            </a:extLst>
          </p:cNvPr>
          <p:cNvPicPr>
            <a:picLocks noChangeAspect="1"/>
          </p:cNvPicPr>
          <p:nvPr userDrawn="1"/>
        </p:nvPicPr>
        <p:blipFill>
          <a:blip r:embed="rId2"/>
          <a:stretch>
            <a:fillRect/>
          </a:stretch>
        </p:blipFill>
        <p:spPr>
          <a:xfrm>
            <a:off x="4935089" y="5417267"/>
            <a:ext cx="2719361" cy="1034021"/>
          </a:xfrm>
          <a:prstGeom prst="rect">
            <a:avLst/>
          </a:prstGeom>
        </p:spPr>
      </p:pic>
      <p:sp>
        <p:nvSpPr>
          <p:cNvPr id="13" name="Espace réservé du texte 12">
            <a:extLst>
              <a:ext uri="{FF2B5EF4-FFF2-40B4-BE49-F238E27FC236}">
                <a16:creationId xmlns:a16="http://schemas.microsoft.com/office/drawing/2014/main" id="{F4F89ED9-8B3D-F075-6BC3-AD7F655362BB}"/>
              </a:ext>
            </a:extLst>
          </p:cNvPr>
          <p:cNvSpPr>
            <a:spLocks noGrp="1"/>
          </p:cNvSpPr>
          <p:nvPr>
            <p:ph type="body" sz="quarter" idx="10" hasCustomPrompt="1"/>
          </p:nvPr>
        </p:nvSpPr>
        <p:spPr>
          <a:xfrm>
            <a:off x="527115" y="2864963"/>
            <a:ext cx="4022157" cy="337335"/>
          </a:xfrm>
        </p:spPr>
        <p:txBody>
          <a:bodyPr>
            <a:normAutofit/>
          </a:bodyPr>
          <a:lstStyle>
            <a:lvl1pPr marL="0" indent="0">
              <a:buNone/>
              <a:defRPr sz="2000">
                <a:solidFill>
                  <a:schemeClr val="bg1"/>
                </a:solidFill>
              </a:defRPr>
            </a:lvl1pPr>
          </a:lstStyle>
          <a:p>
            <a:pPr lvl="0"/>
            <a:r>
              <a:rPr lang="fr-FR"/>
              <a:t>Date</a:t>
            </a:r>
          </a:p>
        </p:txBody>
      </p:sp>
      <p:sp>
        <p:nvSpPr>
          <p:cNvPr id="14" name="Espace réservé du texte 12">
            <a:extLst>
              <a:ext uri="{FF2B5EF4-FFF2-40B4-BE49-F238E27FC236}">
                <a16:creationId xmlns:a16="http://schemas.microsoft.com/office/drawing/2014/main" id="{667072CC-9243-A182-58F3-A7B09B0B8ACA}"/>
              </a:ext>
            </a:extLst>
          </p:cNvPr>
          <p:cNvSpPr>
            <a:spLocks noGrp="1"/>
          </p:cNvSpPr>
          <p:nvPr>
            <p:ph type="body" sz="quarter" idx="11" hasCustomPrompt="1"/>
          </p:nvPr>
        </p:nvSpPr>
        <p:spPr>
          <a:xfrm>
            <a:off x="527115" y="3224044"/>
            <a:ext cx="4022157" cy="337335"/>
          </a:xfrm>
        </p:spPr>
        <p:txBody>
          <a:bodyPr>
            <a:noAutofit/>
          </a:bodyPr>
          <a:lstStyle>
            <a:lvl1pPr marL="0" indent="0">
              <a:buNone/>
              <a:defRPr sz="1800">
                <a:solidFill>
                  <a:schemeClr val="bg1"/>
                </a:solidFill>
              </a:defRPr>
            </a:lvl1pPr>
          </a:lstStyle>
          <a:p>
            <a:pPr lvl="0"/>
            <a:r>
              <a:rPr lang="fr-FR"/>
              <a:t>Référence</a:t>
            </a:r>
          </a:p>
        </p:txBody>
      </p:sp>
    </p:spTree>
    <p:extLst>
      <p:ext uri="{BB962C8B-B14F-4D97-AF65-F5344CB8AC3E}">
        <p14:creationId xmlns:p14="http://schemas.microsoft.com/office/powerpoint/2010/main" val="2014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94EF-73AA-CF5C-68E4-E3FCF56E65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B9AC57-F2BF-E1BC-D909-1103E27E38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CC506E-9CEB-36D4-CCC7-B7D566D5AB5E}"/>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97A3BFB0-8D9F-C14F-CB9C-6404D5897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8FBF9-0BA8-B37A-BEA0-6438255D058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5798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31E1-C98E-1658-4208-B7899B469A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893DC-054C-8339-00A5-1B662475E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C2118-C6C0-B422-73AF-0AB367CA75CD}"/>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43C0C22C-218E-D0D2-8AB3-AE17206C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9907-8AC1-551E-03FE-57259FA0725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83914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90846-EE2A-C8A3-F155-3A9240840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1F5AC8-0C62-E501-31ED-09FC3BF0C5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3F159A-8DDE-E03F-F033-79D922A155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7541D9-1066-5643-8958-CDAB20D078F4}"/>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D191338F-D09A-D7DB-E43A-E133CAA845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0CD88D-1AC6-9C8F-6CA6-6BDAE49FC731}"/>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2732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322D3-AC1B-9BBB-EA39-EC10F79F91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FE52F5-B75C-3107-1552-0E970724A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395635-8AEA-9BE2-8EA6-79560378A3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7BB46-11BC-F467-603C-30787C34B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CB774B-2365-AC2E-DF85-9E43114063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8214B-A823-C781-9A6E-6FA4F1076263}"/>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8" name="Espace réservé du pied de page 7">
            <a:extLst>
              <a:ext uri="{FF2B5EF4-FFF2-40B4-BE49-F238E27FC236}">
                <a16:creationId xmlns:a16="http://schemas.microsoft.com/office/drawing/2014/main" id="{706AE024-2625-0D48-5FF2-E7D88EC5A0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5B5EBE-6C1D-35B9-33FA-266AC3032B17}"/>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8659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A7C54-E96F-C054-4AE2-2B3663D6B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FED9DA-04AE-0736-0ED7-B314B761C8F1}"/>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8FCEF8B7-6608-2A7D-4841-17E9285642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0D173A-43F4-4372-E2EA-CDB75A89E7CD}"/>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751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6CBD0D-06DD-9627-28E5-2FA67BAF318B}"/>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3" name="Espace réservé du pied de page 2">
            <a:extLst>
              <a:ext uri="{FF2B5EF4-FFF2-40B4-BE49-F238E27FC236}">
                <a16:creationId xmlns:a16="http://schemas.microsoft.com/office/drawing/2014/main" id="{DA246C2E-C519-4740-8D2E-0584FCF2D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19B624-3472-3B22-C36C-7BA5CD0A108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850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1C162-7ADF-CC36-D16C-071801F7D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F060E8-0B4A-4DAB-FD08-EE93D3B34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5CAC6B-61B6-B3D8-ACA2-4AAF4B175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429725-AB22-0285-4F2B-45821F4FA179}"/>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6FAFF171-FC17-2047-733B-825971628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B2CF3-FF28-0375-93E3-5BDDC0E76EC5}"/>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422492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A9DA-0C31-1337-63F7-27810A2BB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212809-EBFC-75CC-01DF-0E659D28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3D3D9F-B491-520E-AD4F-CD5B548BC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2EC60-2815-D9AC-D384-279745EA235A}"/>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5775DCC0-1375-AEA7-5346-73E91B36CD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EF05FF-BE84-ACAE-EC4D-1C5BBC6785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294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6844D-2B77-EC34-FAC6-BEBE9241D8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15DFEC-9335-DDF0-785A-92C72358AE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BFA5D-E7F7-2F28-984A-CCA755D3D88B}"/>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7E03C79C-C92F-C36B-9218-9FB5C9536A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B3D44-3AAA-42FA-E081-7F9FF13277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75626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250C95-B86A-CAAF-2C60-5D8EBDB30C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2AC696-8F98-B7E4-075E-4EE296CB9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862EB-4D76-DE0F-2E27-F8F244273AE9}"/>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C77B9F71-BB99-0059-3ECA-4D953DFA7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2E515E-A53D-22C5-DE3A-9E9B99FC4616}"/>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5090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3F96B285-2ED7-3E0F-0831-1FC4FB0D517E}"/>
              </a:ext>
            </a:extLst>
          </p:cNvPr>
          <p:cNvSpPr/>
          <p:nvPr userDrawn="1"/>
        </p:nvSpPr>
        <p:spPr>
          <a:xfrm>
            <a:off x="1" y="1"/>
            <a:ext cx="12192000" cy="6858000"/>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224"/>
          </a:p>
        </p:txBody>
      </p:sp>
      <p:sp>
        <p:nvSpPr>
          <p:cNvPr id="8" name="bg object 18">
            <a:extLst>
              <a:ext uri="{FF2B5EF4-FFF2-40B4-BE49-F238E27FC236}">
                <a16:creationId xmlns:a16="http://schemas.microsoft.com/office/drawing/2014/main" id="{27AC5C9F-9AEB-AA5A-854B-3ABC967D7810}"/>
              </a:ext>
            </a:extLst>
          </p:cNvPr>
          <p:cNvSpPr/>
          <p:nvPr userDrawn="1"/>
        </p:nvSpPr>
        <p:spPr>
          <a:xfrm>
            <a:off x="576949" y="3899140"/>
            <a:ext cx="3406921" cy="2958859"/>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952"/>
          </a:p>
        </p:txBody>
      </p:sp>
      <p:sp>
        <p:nvSpPr>
          <p:cNvPr id="10" name="Espace réservé du texte 6">
            <a:extLst>
              <a:ext uri="{FF2B5EF4-FFF2-40B4-BE49-F238E27FC236}">
                <a16:creationId xmlns:a16="http://schemas.microsoft.com/office/drawing/2014/main" id="{C71B3EC2-3503-BF60-7899-3004FBDDDC6C}"/>
              </a:ext>
            </a:extLst>
          </p:cNvPr>
          <p:cNvSpPr>
            <a:spLocks noGrp="1"/>
          </p:cNvSpPr>
          <p:nvPr>
            <p:ph type="body" sz="quarter" idx="10" hasCustomPrompt="1"/>
          </p:nvPr>
        </p:nvSpPr>
        <p:spPr>
          <a:xfrm>
            <a:off x="809095" y="4226208"/>
            <a:ext cx="2942628" cy="1013955"/>
          </a:xfrm>
          <a:prstGeom prst="rect">
            <a:avLst/>
          </a:prstGeom>
        </p:spPr>
        <p:txBody>
          <a:bodyPr>
            <a:noAutofit/>
          </a:bodyPr>
          <a:lstStyle>
            <a:lvl1pPr marL="0" indent="0" algn="l">
              <a:buNone/>
              <a:defRPr sz="8000" b="1" i="0">
                <a:solidFill>
                  <a:srgbClr val="FAD858"/>
                </a:solidFill>
                <a:latin typeface="Montserrat" pitchFamily="2" charset="77"/>
              </a:defRPr>
            </a:lvl1pPr>
          </a:lstStyle>
          <a:p>
            <a:pPr lvl="0"/>
            <a:r>
              <a:rPr lang="fr-FR"/>
              <a:t>00</a:t>
            </a:r>
          </a:p>
        </p:txBody>
      </p:sp>
      <p:sp>
        <p:nvSpPr>
          <p:cNvPr id="11" name="Espace réservé du texte 12">
            <a:extLst>
              <a:ext uri="{FF2B5EF4-FFF2-40B4-BE49-F238E27FC236}">
                <a16:creationId xmlns:a16="http://schemas.microsoft.com/office/drawing/2014/main" id="{796CB0BE-13E6-85F8-E48B-70D6DF39333C}"/>
              </a:ext>
            </a:extLst>
          </p:cNvPr>
          <p:cNvSpPr>
            <a:spLocks noGrp="1"/>
          </p:cNvSpPr>
          <p:nvPr>
            <p:ph type="body" sz="quarter" idx="11" hasCustomPrompt="1"/>
          </p:nvPr>
        </p:nvSpPr>
        <p:spPr>
          <a:xfrm>
            <a:off x="809096" y="5317800"/>
            <a:ext cx="2942627" cy="1332300"/>
          </a:xfrm>
          <a:prstGeom prst="rect">
            <a:avLst/>
          </a:prstGeom>
        </p:spPr>
        <p:txBody>
          <a:bodyPr>
            <a:normAutofit/>
          </a:bodyPr>
          <a:lstStyle>
            <a:lvl1pPr marL="0" indent="0">
              <a:buNone/>
              <a:defRPr sz="2800"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34139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11369049" cy="5584466"/>
          </a:xfrm>
        </p:spPr>
        <p:txBody>
          <a:bodyPr>
            <a:normAutofit/>
          </a:bodyPr>
          <a:lstStyle>
            <a:lvl1pPr marL="228600" indent="-228600">
              <a:buClr>
                <a:schemeClr val="tx2"/>
              </a:buClr>
              <a:buFont typeface="Wingdings" panose="05000000000000000000" pitchFamily="2" charset="2"/>
              <a:buChar char="§"/>
              <a:defRPr sz="1400">
                <a:solidFill>
                  <a:schemeClr val="accent3"/>
                </a:solidFill>
              </a:defRPr>
            </a:lvl1pPr>
            <a:lvl2pPr marL="685800" indent="-228600">
              <a:buClr>
                <a:schemeClr val="tx2"/>
              </a:buClr>
              <a:buFont typeface="Wingdings" panose="05000000000000000000" pitchFamily="2" charset="2"/>
              <a:buChar char="ü"/>
              <a:defRPr sz="1400">
                <a:solidFill>
                  <a:schemeClr val="accent3"/>
                </a:solidFill>
              </a:defRPr>
            </a:lvl2pPr>
            <a:lvl3pPr>
              <a:buClr>
                <a:schemeClr val="tx2"/>
              </a:buClr>
              <a:defRPr sz="1400">
                <a:solidFill>
                  <a:schemeClr val="accent3"/>
                </a:solidFill>
              </a:defRPr>
            </a:lvl3pPr>
            <a:lvl4pPr marL="1600200" indent="-228600">
              <a:buClr>
                <a:schemeClr val="tx2"/>
              </a:buClr>
              <a:buFont typeface="Courier New" panose="02070309020205020404" pitchFamily="49" charset="0"/>
              <a:buChar char="o"/>
              <a:defRPr sz="1400">
                <a:solidFill>
                  <a:schemeClr val="accent3"/>
                </a:solidFill>
              </a:defRPr>
            </a:lvl4pPr>
            <a:lvl5pPr marL="2114550" indent="-285750">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71821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4782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yo Corporate">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8547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 client">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4" name="Rectangle 3">
            <a:extLst>
              <a:ext uri="{FF2B5EF4-FFF2-40B4-BE49-F238E27FC236}">
                <a16:creationId xmlns:a16="http://schemas.microsoft.com/office/drawing/2014/main" id="{FCFA871F-E2D5-A8C3-90CA-C14977151873}"/>
              </a:ext>
            </a:extLst>
          </p:cNvPr>
          <p:cNvSpPr/>
          <p:nvPr userDrawn="1"/>
        </p:nvSpPr>
        <p:spPr>
          <a:xfrm>
            <a:off x="0" y="0"/>
            <a:ext cx="12192000" cy="6858000"/>
          </a:xfrm>
          <a:prstGeom prst="rect">
            <a:avLst/>
          </a:prstGeom>
          <a:noFill/>
          <a:ln w="127000" cmpd="sng">
            <a:gradFill>
              <a:gsLst>
                <a:gs pos="0">
                  <a:schemeClr val="accent1">
                    <a:lumMod val="5000"/>
                    <a:lumOff val="95000"/>
                  </a:schemeClr>
                </a:gs>
                <a:gs pos="49000">
                  <a:schemeClr val="tx2"/>
                </a:gs>
              </a:gsLst>
              <a:lin ang="5400000" scaled="1"/>
            </a:gradFill>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g object 16">
            <a:extLst>
              <a:ext uri="{FF2B5EF4-FFF2-40B4-BE49-F238E27FC236}">
                <a16:creationId xmlns:a16="http://schemas.microsoft.com/office/drawing/2014/main" id="{D7262148-A930-7C2E-6412-BEC0B37D944E}"/>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2038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ésentation d'écra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6011173" cy="5584466"/>
          </a:xfrm>
        </p:spPr>
        <p:txBody>
          <a:bodyPr>
            <a:normAutofit/>
          </a:bodyPr>
          <a:lstStyle>
            <a:lvl1pPr marL="228600" indent="-228600" algn="just">
              <a:buClr>
                <a:schemeClr val="tx2"/>
              </a:buClr>
              <a:buFont typeface="Wingdings" panose="05000000000000000000" pitchFamily="2" charset="2"/>
              <a:buChar char="§"/>
              <a:defRPr sz="1400">
                <a:solidFill>
                  <a:schemeClr val="accent3"/>
                </a:solidFill>
              </a:defRPr>
            </a:lvl1pPr>
            <a:lvl2pPr marL="685800" indent="-228600" algn="just">
              <a:buClr>
                <a:schemeClr val="tx2"/>
              </a:buClr>
              <a:buFont typeface="Wingdings" panose="05000000000000000000" pitchFamily="2" charset="2"/>
              <a:buChar char="ü"/>
              <a:defRPr sz="1400">
                <a:solidFill>
                  <a:schemeClr val="accent3"/>
                </a:solidFill>
              </a:defRPr>
            </a:lvl2pPr>
            <a:lvl3pPr algn="just">
              <a:buClr>
                <a:schemeClr val="tx2"/>
              </a:buClr>
              <a:defRPr sz="1400">
                <a:solidFill>
                  <a:schemeClr val="accent3"/>
                </a:solidFill>
              </a:defRPr>
            </a:lvl3pPr>
            <a:lvl4pPr marL="1600200" indent="-228600" algn="just">
              <a:buClr>
                <a:schemeClr val="tx2"/>
              </a:buClr>
              <a:buFont typeface="Courier New" panose="02070309020205020404" pitchFamily="49" charset="0"/>
              <a:buChar char="o"/>
              <a:defRPr sz="1400">
                <a:solidFill>
                  <a:schemeClr val="accent3"/>
                </a:solidFill>
              </a:defRPr>
            </a:lvl4pPr>
            <a:lvl5pPr marL="2057400" indent="-228600" algn="just">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
        <p:nvSpPr>
          <p:cNvPr id="4" name="Rectangle 3">
            <a:extLst>
              <a:ext uri="{FF2B5EF4-FFF2-40B4-BE49-F238E27FC236}">
                <a16:creationId xmlns:a16="http://schemas.microsoft.com/office/drawing/2014/main" id="{73F339EC-F99F-AB27-851A-ABC74CBB126A}"/>
              </a:ext>
            </a:extLst>
          </p:cNvPr>
          <p:cNvSpPr/>
          <p:nvPr userDrawn="1"/>
        </p:nvSpPr>
        <p:spPr>
          <a:xfrm>
            <a:off x="6631858" y="824120"/>
            <a:ext cx="5307099" cy="5593933"/>
          </a:xfrm>
          <a:prstGeom prst="rect">
            <a:avLst/>
          </a:prstGeom>
          <a:solidFill>
            <a:schemeClr val="tx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43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2" name="Image 1">
            <a:extLst>
              <a:ext uri="{FF2B5EF4-FFF2-40B4-BE49-F238E27FC236}">
                <a16:creationId xmlns:a16="http://schemas.microsoft.com/office/drawing/2014/main" id="{6F5B2F13-4D50-5FB5-C514-0455627C7236}"/>
              </a:ext>
            </a:extLst>
          </p:cNvPr>
          <p:cNvPicPr>
            <a:picLocks noChangeAspect="1"/>
          </p:cNvPicPr>
          <p:nvPr userDrawn="1"/>
        </p:nvPicPr>
        <p:blipFill>
          <a:blip r:embed="rId3"/>
          <a:stretch>
            <a:fillRect/>
          </a:stretch>
        </p:blipFill>
        <p:spPr>
          <a:xfrm>
            <a:off x="52754" y="6547436"/>
            <a:ext cx="816749" cy="310564"/>
          </a:xfrm>
          <a:prstGeom prst="rect">
            <a:avLst/>
          </a:prstGeom>
        </p:spPr>
      </p:pic>
    </p:spTree>
    <p:extLst>
      <p:ext uri="{BB962C8B-B14F-4D97-AF65-F5344CB8AC3E}">
        <p14:creationId xmlns:p14="http://schemas.microsoft.com/office/powerpoint/2010/main" val="11341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F8D79-6A8D-5A64-A45B-6B4625EB51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A52D5C-5649-0921-DBFA-0D11695E3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E8F5A9-8D0E-A17D-373C-AC94C6E99295}"/>
              </a:ext>
            </a:extLst>
          </p:cNvPr>
          <p:cNvSpPr>
            <a:spLocks noGrp="1"/>
          </p:cNvSpPr>
          <p:nvPr>
            <p:ph type="dt" sz="half" idx="10"/>
          </p:nvPr>
        </p:nvSpPr>
        <p:spPr/>
        <p:txBody>
          <a:body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374F785A-D64B-2894-16BB-5E257B23C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4FD60-6F07-C8D2-11D8-6D5DBCD557AE}"/>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36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7C3429-58D7-DDBF-C47B-D680F8A81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236454-45FC-0FDE-82CC-3BA8CD221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C69C31-8BED-57D2-4135-F2AADE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2DAD611-A9D7-DCB1-D4D2-69958AABB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1A25A81A-82FD-A83C-9FA3-852CFB4A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7BBA-4D83-4328-89D5-33DD4CE0FCA4}" type="slidenum">
              <a:rPr lang="fr-FR" smtClean="0"/>
              <a:t>‹N°›</a:t>
            </a:fld>
            <a:endParaRPr lang="fr-FR"/>
          </a:p>
        </p:txBody>
      </p:sp>
    </p:spTree>
    <p:extLst>
      <p:ext uri="{BB962C8B-B14F-4D97-AF65-F5344CB8AC3E}">
        <p14:creationId xmlns:p14="http://schemas.microsoft.com/office/powerpoint/2010/main" val="1643158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9" r:id="rId5"/>
    <p:sldLayoutId id="2147483661" r:id="rId6"/>
    <p:sldLayoutId id="2147483652" r:id="rId7"/>
    <p:sldLayoutId id="214748367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048743-BF29-D2C4-596F-6A90251B2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3A4744-565D-6D60-668D-D5B4691D5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04479-2FBC-4DAC-CEE8-72F06923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AD571-5FDA-4FBA-B872-309C71C08336}"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6053226A-D618-258B-5914-AA1F00889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7FE3F-72CB-C779-745C-79C9A0AD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932CDA-5E6C-4493-AF8F-F0FBE80D9455}" type="slidenum">
              <a:rPr lang="fr-FR" smtClean="0"/>
              <a:t>‹N°›</a:t>
            </a:fld>
            <a:endParaRPr lang="fr-FR"/>
          </a:p>
        </p:txBody>
      </p:sp>
    </p:spTree>
    <p:extLst>
      <p:ext uri="{BB962C8B-B14F-4D97-AF65-F5344CB8AC3E}">
        <p14:creationId xmlns:p14="http://schemas.microsoft.com/office/powerpoint/2010/main" val="26279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AB24EBF-6D26-B568-6477-89618730BD6B}"/>
              </a:ext>
            </a:extLst>
          </p:cNvPr>
          <p:cNvSpPr>
            <a:spLocks noGrp="1"/>
          </p:cNvSpPr>
          <p:nvPr>
            <p:ph type="title"/>
          </p:nvPr>
        </p:nvSpPr>
        <p:spPr>
          <a:xfrm>
            <a:off x="164497" y="1422460"/>
            <a:ext cx="11863005" cy="1325563"/>
          </a:xfrm>
        </p:spPr>
        <p:txBody>
          <a:bodyPr>
            <a:normAutofit/>
          </a:bodyPr>
          <a:lstStyle/>
          <a:p>
            <a:r>
              <a:rPr lang="fr-FR" dirty="0"/>
              <a:t>Imprimante PC45 D – Honeywell </a:t>
            </a:r>
          </a:p>
        </p:txBody>
      </p:sp>
      <p:pic>
        <p:nvPicPr>
          <p:cNvPr id="3" name="Image 2">
            <a:extLst>
              <a:ext uri="{FF2B5EF4-FFF2-40B4-BE49-F238E27FC236}">
                <a16:creationId xmlns:a16="http://schemas.microsoft.com/office/drawing/2014/main" id="{B1F2A3B1-FD0C-3ED5-0A63-357442CA4B65}"/>
              </a:ext>
            </a:extLst>
          </p:cNvPr>
          <p:cNvPicPr>
            <a:picLocks noChangeAspect="1"/>
          </p:cNvPicPr>
          <p:nvPr/>
        </p:nvPicPr>
        <p:blipFill>
          <a:blip r:embed="rId2"/>
          <a:srcRect l="-1288" t="18401" r="-311" b="8265"/>
          <a:stretch>
            <a:fillRect/>
          </a:stretch>
        </p:blipFill>
        <p:spPr>
          <a:xfrm>
            <a:off x="9028176" y="2833036"/>
            <a:ext cx="3163824" cy="2283600"/>
          </a:xfrm>
          <a:prstGeom prst="rect">
            <a:avLst/>
          </a:prstGeom>
        </p:spPr>
      </p:pic>
    </p:spTree>
    <p:extLst>
      <p:ext uri="{BB962C8B-B14F-4D97-AF65-F5344CB8AC3E}">
        <p14:creationId xmlns:p14="http://schemas.microsoft.com/office/powerpoint/2010/main" val="199330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AB8D-EE8F-43D7-41BC-505EC1F895E3}"/>
            </a:ext>
          </a:extLst>
        </p:cNvPr>
        <p:cNvGrpSpPr/>
        <p:nvPr/>
      </p:nvGrpSpPr>
      <p:grpSpPr>
        <a:xfrm>
          <a:off x="0" y="0"/>
          <a:ext cx="0" cy="0"/>
          <a:chOff x="0" y="0"/>
          <a:chExt cx="0" cy="0"/>
        </a:xfrm>
      </p:grpSpPr>
      <p:sp>
        <p:nvSpPr>
          <p:cNvPr id="6" name="Titre 4">
            <a:extLst>
              <a:ext uri="{FF2B5EF4-FFF2-40B4-BE49-F238E27FC236}">
                <a16:creationId xmlns:a16="http://schemas.microsoft.com/office/drawing/2014/main" id="{629842BA-1567-F474-5A87-939D1EB78083}"/>
              </a:ext>
            </a:extLst>
          </p:cNvPr>
          <p:cNvSpPr>
            <a:spLocks noGrp="1"/>
          </p:cNvSpPr>
          <p:nvPr>
            <p:ph type="ctrTitle"/>
          </p:nvPr>
        </p:nvSpPr>
        <p:spPr>
          <a:xfrm>
            <a:off x="233083" y="223415"/>
            <a:ext cx="10054495" cy="326436"/>
          </a:xfrm>
        </p:spPr>
        <p:txBody>
          <a:bodyPr/>
          <a:lstStyle/>
          <a:p>
            <a:r>
              <a:rPr lang="fr-FR" dirty="0"/>
              <a:t>Imprimante PC45 D – Honeywell </a:t>
            </a:r>
          </a:p>
        </p:txBody>
      </p:sp>
      <p:sp>
        <p:nvSpPr>
          <p:cNvPr id="5" name="ZoneTexte 5">
            <a:extLst>
              <a:ext uri="{FF2B5EF4-FFF2-40B4-BE49-F238E27FC236}">
                <a16:creationId xmlns:a16="http://schemas.microsoft.com/office/drawing/2014/main" id="{741F9B4B-3385-8680-2EFE-6D338FD2E134}"/>
              </a:ext>
            </a:extLst>
          </p:cNvPr>
          <p:cNvSpPr txBox="1">
            <a:spLocks noChangeArrowheads="1"/>
          </p:cNvSpPr>
          <p:nvPr/>
        </p:nvSpPr>
        <p:spPr bwMode="auto">
          <a:xfrm>
            <a:off x="233083" y="1010594"/>
            <a:ext cx="11424327" cy="50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9" tIns="33815" rIns="67629" bIns="33815" anchor="t">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just">
              <a:buClr>
                <a:srgbClr val="4D539D"/>
              </a:buClr>
            </a:pPr>
            <a:r>
              <a:rPr lang="fr-FR" sz="1200" dirty="0">
                <a:solidFill>
                  <a:srgbClr val="464C9C"/>
                </a:solidFill>
                <a:latin typeface="Arial"/>
                <a:cs typeface="Arial"/>
              </a:rPr>
              <a:t>La Honeywell PC45d est une imprimante thermique directe de nouvelle génération, conçue pour les environnements logistiques, de distribution et d’expédition à fort volume. Elle associe des performances d’impression élevées, une connectivité avancée et une grande simplicité d’utilisation, tout en offrant une solution compacte, robuste et facile à déployer.</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Design premium et interface tactile intuitive : </a:t>
            </a:r>
            <a:r>
              <a:rPr lang="fr-FR" sz="1200" b="0" dirty="0">
                <a:solidFill>
                  <a:srgbClr val="59596B"/>
                </a:solidFill>
                <a:latin typeface="Arial"/>
                <a:cs typeface="Arial"/>
              </a:rPr>
              <a:t>la PC45d est équipée d’un grand écran tactile </a:t>
            </a:r>
            <a:r>
              <a:rPr lang="fr-FR" sz="1200" b="0" dirty="0">
                <a:solidFill>
                  <a:srgbClr val="464C9C"/>
                </a:solidFill>
                <a:latin typeface="Arial"/>
                <a:cs typeface="Arial"/>
              </a:rPr>
              <a:t>LCD couleur de 3,5 pouces</a:t>
            </a:r>
            <a:r>
              <a:rPr lang="fr-FR" sz="1200" b="0" dirty="0">
                <a:solidFill>
                  <a:srgbClr val="59596B"/>
                </a:solidFill>
                <a:latin typeface="Arial"/>
                <a:cs typeface="Arial"/>
              </a:rPr>
              <a:t>, offrant une visualisation immédiate de l’état de l’imprimante et une configuration rapide. L’interface intuitive facilite les réglages et le contrôle des opérations au quotidien.</a:t>
            </a:r>
          </a:p>
          <a:p>
            <a:pPr algn="just">
              <a:buClr>
                <a:srgbClr val="4D539D"/>
              </a:buCl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Performances d’impression de pointe : </a:t>
            </a:r>
            <a:r>
              <a:rPr lang="fr-FR" sz="1200" b="0" dirty="0">
                <a:solidFill>
                  <a:srgbClr val="59596B"/>
                </a:solidFill>
                <a:latin typeface="Arial"/>
                <a:cs typeface="Arial"/>
              </a:rPr>
              <a:t>dotée d’une tête d’impression haute performance, la PC45d assure une qualité d’impression jusqu’à 300 dpi et une vitesse pouvant atteindre </a:t>
            </a:r>
            <a:r>
              <a:rPr lang="fr-FR" sz="1200" b="0" dirty="0">
                <a:solidFill>
                  <a:srgbClr val="464C9C"/>
                </a:solidFill>
                <a:latin typeface="Arial"/>
                <a:cs typeface="Arial"/>
              </a:rPr>
              <a:t>8 pouces par seconde en 203 dpi</a:t>
            </a:r>
            <a:r>
              <a:rPr lang="fr-FR" sz="1200" b="0" dirty="0">
                <a:solidFill>
                  <a:srgbClr val="59596B"/>
                </a:solidFill>
                <a:latin typeface="Arial"/>
                <a:cs typeface="Arial"/>
              </a:rPr>
              <a:t>, parfaitement adaptée aux étiquettes d’expédition, de logistique et de traçabilité.</a:t>
            </a:r>
          </a:p>
          <a:p>
            <a:pPr algn="just">
              <a:buClr>
                <a:srgbClr val="4D539D"/>
              </a:buCl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Gestion centralisée avec Printer Edge™ : </a:t>
            </a:r>
            <a:r>
              <a:rPr lang="fr-FR" sz="1200" b="0" dirty="0">
                <a:solidFill>
                  <a:srgbClr val="59596B"/>
                </a:solidFill>
                <a:latin typeface="Arial"/>
                <a:cs typeface="Arial"/>
              </a:rPr>
              <a:t>la plateforme </a:t>
            </a:r>
            <a:r>
              <a:rPr lang="fr-FR" sz="1200" b="0" dirty="0">
                <a:solidFill>
                  <a:srgbClr val="464C9C"/>
                </a:solidFill>
                <a:latin typeface="Arial"/>
                <a:cs typeface="Arial"/>
              </a:rPr>
              <a:t>Honeywell Printer Edge™ </a:t>
            </a:r>
            <a:r>
              <a:rPr lang="fr-FR" sz="1200" b="0" dirty="0">
                <a:solidFill>
                  <a:srgbClr val="59596B"/>
                </a:solidFill>
                <a:latin typeface="Arial"/>
                <a:cs typeface="Arial"/>
              </a:rPr>
              <a:t>intégrée permet une visibilité en temps réel du parc, des mises à jour automatisées et un haut niveau de sécurité. Elle simplifie la gestion des imprimantes tout en réduisant les coûts d’exploitation.</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Connectivité ultra-moderne : </a:t>
            </a:r>
            <a:r>
              <a:rPr lang="fr-FR" sz="1200" b="0" dirty="0">
                <a:solidFill>
                  <a:srgbClr val="59596B"/>
                </a:solidFill>
                <a:latin typeface="Arial"/>
                <a:cs typeface="Arial"/>
              </a:rPr>
              <a:t>la PC45d intègre en standard </a:t>
            </a:r>
            <a:r>
              <a:rPr lang="fr-FR" sz="1200" b="0" dirty="0">
                <a:solidFill>
                  <a:srgbClr val="464C9C"/>
                </a:solidFill>
                <a:latin typeface="Arial"/>
                <a:cs typeface="Arial"/>
              </a:rPr>
              <a:t>le Wi-Fi 6, le Bluetooth® 5.1 LE, l’Ethernet et l’USB Host</a:t>
            </a:r>
            <a:r>
              <a:rPr lang="fr-FR" sz="1200" b="0" dirty="0">
                <a:solidFill>
                  <a:srgbClr val="59596B"/>
                </a:solidFill>
                <a:latin typeface="Arial"/>
                <a:cs typeface="Arial"/>
              </a:rPr>
              <a:t>, garantissant une connectivité fiable et flexible. Une option WWAN (cellulaire) assure la continuité d’activité même en l’absence de réseau local.</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Maintenance préventive et intelligence embarquée : </a:t>
            </a:r>
            <a:r>
              <a:rPr lang="fr-FR" sz="1200" b="0" dirty="0">
                <a:solidFill>
                  <a:srgbClr val="59596B"/>
                </a:solidFill>
                <a:latin typeface="Arial"/>
                <a:cs typeface="Arial"/>
              </a:rPr>
              <a:t>des fonctionnalités avancées, telles que le capteur optionnel de fin de média, permettent d’anticiper les consommables et de limiter les interruptions. La compatibilité RFID en option renforce la gestion des stocks et la traçabilité avancée.</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Format compact et robuste : </a:t>
            </a:r>
            <a:r>
              <a:rPr lang="fr-FR" sz="1200" b="0" dirty="0">
                <a:solidFill>
                  <a:srgbClr val="59596B"/>
                </a:solidFill>
                <a:latin typeface="Arial"/>
                <a:cs typeface="Arial"/>
              </a:rPr>
              <a:t>grâce à sa technologie thermique directe sans ruban, la PC45d offre un encombrement réduit et un poids d’environ </a:t>
            </a:r>
            <a:r>
              <a:rPr lang="fr-FR" sz="1200" b="0" dirty="0">
                <a:solidFill>
                  <a:srgbClr val="464C9C"/>
                </a:solidFill>
                <a:latin typeface="Arial"/>
                <a:cs typeface="Arial"/>
              </a:rPr>
              <a:t>1,8 kg</a:t>
            </a:r>
            <a:r>
              <a:rPr lang="fr-FR" sz="1200" b="0" dirty="0">
                <a:solidFill>
                  <a:srgbClr val="59596B"/>
                </a:solidFill>
                <a:latin typeface="Arial"/>
                <a:cs typeface="Arial"/>
              </a:rPr>
              <a:t>, tout en conservant une stabilité et une fiabilité de niveau entreprise pour les environnements exigeants.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Évolutivité et accessoires complets : </a:t>
            </a:r>
            <a:r>
              <a:rPr lang="fr-FR" sz="1200" b="0" dirty="0">
                <a:solidFill>
                  <a:srgbClr val="59596B"/>
                </a:solidFill>
                <a:latin typeface="Arial"/>
                <a:cs typeface="Arial"/>
              </a:rPr>
              <a:t>compatible avec de nombreux langages de commande, la PC45d prend en charge une large gamme d’accessoires modulaires, tels que massicots et pré-décolleurs, afin de s’adapter précisément aux besoins opérationnels.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Notifications sonores et visuelles </a:t>
            </a:r>
            <a:r>
              <a:rPr lang="fr-FR" sz="1200">
                <a:solidFill>
                  <a:srgbClr val="464C9C"/>
                </a:solidFill>
                <a:latin typeface="Arial"/>
                <a:cs typeface="Arial"/>
              </a:rPr>
              <a:t>claires : </a:t>
            </a:r>
            <a:r>
              <a:rPr lang="fr-FR" sz="1200" b="0">
                <a:solidFill>
                  <a:srgbClr val="59596B"/>
                </a:solidFill>
                <a:latin typeface="Arial"/>
                <a:cs typeface="Arial"/>
              </a:rPr>
              <a:t>un </a:t>
            </a:r>
            <a:r>
              <a:rPr lang="fr-FR" sz="1200" b="0" dirty="0">
                <a:solidFill>
                  <a:srgbClr val="59596B"/>
                </a:solidFill>
                <a:latin typeface="Arial"/>
                <a:cs typeface="Arial"/>
              </a:rPr>
              <a:t>haut-parleur intégré associé à une barre LED d’état large fournit des alertes sonores et visuelles claires, améliorant la réactivité de l’opérateur et la fluidité des opérations.</a:t>
            </a:r>
            <a:endParaRPr lang="fr-FR" sz="1200" b="0" dirty="0">
              <a:solidFill>
                <a:srgbClr val="59596B"/>
              </a:solidFill>
              <a:cs typeface="Arial" pitchFamily="34" charset="0"/>
            </a:endParaRPr>
          </a:p>
        </p:txBody>
      </p:sp>
    </p:spTree>
    <p:extLst>
      <p:ext uri="{BB962C8B-B14F-4D97-AF65-F5344CB8AC3E}">
        <p14:creationId xmlns:p14="http://schemas.microsoft.com/office/powerpoint/2010/main" val="42225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a:extLst>
              <a:ext uri="{FF2B5EF4-FFF2-40B4-BE49-F238E27FC236}">
                <a16:creationId xmlns:a16="http://schemas.microsoft.com/office/drawing/2014/main" id="{1870F751-352F-95B0-ED3C-98BC63CD4323}"/>
              </a:ext>
            </a:extLst>
          </p:cNvPr>
          <p:cNvSpPr>
            <a:spLocks noGrp="1"/>
          </p:cNvSpPr>
          <p:nvPr>
            <p:ph type="ctrTitle"/>
          </p:nvPr>
        </p:nvSpPr>
        <p:spPr>
          <a:xfrm>
            <a:off x="233083" y="220433"/>
            <a:ext cx="10054495" cy="332399"/>
          </a:xfrm>
        </p:spPr>
        <p:txBody>
          <a:bodyPr/>
          <a:lstStyle/>
          <a:p>
            <a:r>
              <a:rPr lang="fr-FR" sz="2350" dirty="0">
                <a:latin typeface="Arial"/>
                <a:cs typeface="Arial"/>
              </a:rPr>
              <a:t>Caractéristiques – </a:t>
            </a:r>
            <a:r>
              <a:rPr lang="fr-FR" dirty="0"/>
              <a:t>PC45 D – Honeywell </a:t>
            </a:r>
          </a:p>
        </p:txBody>
      </p:sp>
      <p:sp>
        <p:nvSpPr>
          <p:cNvPr id="4" name="ZoneTexte 3">
            <a:extLst>
              <a:ext uri="{FF2B5EF4-FFF2-40B4-BE49-F238E27FC236}">
                <a16:creationId xmlns:a16="http://schemas.microsoft.com/office/drawing/2014/main" id="{3C02F09B-FC8B-CF3E-449D-B2AF69C32CB7}"/>
              </a:ext>
            </a:extLst>
          </p:cNvPr>
          <p:cNvSpPr txBox="1"/>
          <p:nvPr/>
        </p:nvSpPr>
        <p:spPr>
          <a:xfrm>
            <a:off x="166287" y="744691"/>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1. Caractéristiques</a:t>
            </a:r>
            <a:endParaRPr lang="fr-FR" sz="1600" b="1" dirty="0">
              <a:solidFill>
                <a:srgbClr val="4D539D"/>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3AE0AF1-3280-7674-95D3-40FA436323CD}"/>
              </a:ext>
            </a:extLst>
          </p:cNvPr>
          <p:cNvSpPr txBox="1"/>
          <p:nvPr/>
        </p:nvSpPr>
        <p:spPr>
          <a:xfrm>
            <a:off x="191936" y="1301381"/>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solidFill>
                  <a:srgbClr val="4D539D"/>
                </a:solidFill>
                <a:latin typeface="Arial" panose="020B0604020202020204" pitchFamily="34" charset="0"/>
                <a:cs typeface="Arial" panose="020B0604020202020204" pitchFamily="34" charset="0"/>
              </a:rPr>
              <a:t>OS</a:t>
            </a:r>
            <a:endParaRPr lang="fr-FR" dirty="0">
              <a:solidFill>
                <a:srgbClr val="4D539D"/>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3D2E0D2F-C500-CD5B-FDA9-2ABC8CE0FE9F}"/>
              </a:ext>
            </a:extLst>
          </p:cNvPr>
          <p:cNvSpPr txBox="1"/>
          <p:nvPr/>
        </p:nvSpPr>
        <p:spPr>
          <a:xfrm>
            <a:off x="1489317" y="1224248"/>
            <a:ext cx="4327942"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Compatible Windows (</a:t>
            </a:r>
            <a:r>
              <a:rPr lang="fr-FR" sz="1200" dirty="0" err="1">
                <a:solidFill>
                  <a:srgbClr val="59596B"/>
                </a:solidFill>
                <a:latin typeface="Arial"/>
                <a:cs typeface="Arial"/>
              </a:rPr>
              <a:t>InterDriver</a:t>
            </a:r>
            <a:r>
              <a:rPr lang="fr-FR" sz="1200" dirty="0">
                <a:solidFill>
                  <a:srgbClr val="59596B"/>
                </a:solidFill>
                <a:latin typeface="Arial"/>
                <a:cs typeface="Arial"/>
              </a:rPr>
              <a:t>), Linux (CUPS), SAP et </a:t>
            </a:r>
            <a:r>
              <a:rPr lang="fr-FR" sz="1200" dirty="0" err="1">
                <a:solidFill>
                  <a:srgbClr val="59596B"/>
                </a:solidFill>
                <a:latin typeface="Arial"/>
                <a:cs typeface="Arial"/>
              </a:rPr>
              <a:t>BarTender</a:t>
            </a:r>
            <a:endParaRPr lang="fr-FR" dirty="0"/>
          </a:p>
        </p:txBody>
      </p:sp>
      <p:sp>
        <p:nvSpPr>
          <p:cNvPr id="10" name="ZoneTexte 9">
            <a:extLst>
              <a:ext uri="{FF2B5EF4-FFF2-40B4-BE49-F238E27FC236}">
                <a16:creationId xmlns:a16="http://schemas.microsoft.com/office/drawing/2014/main" id="{951FBDAF-FDDE-CAA1-525E-99B5235FC5DE}"/>
              </a:ext>
            </a:extLst>
          </p:cNvPr>
          <p:cNvSpPr txBox="1"/>
          <p:nvPr/>
        </p:nvSpPr>
        <p:spPr>
          <a:xfrm>
            <a:off x="1514400" y="1846111"/>
            <a:ext cx="4277777"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Grand écran tactile LCD couleur de 3,5 pouces (résolution 320 x 240)</a:t>
            </a:r>
          </a:p>
        </p:txBody>
      </p:sp>
      <p:sp>
        <p:nvSpPr>
          <p:cNvPr id="13" name="ZoneTexte 12">
            <a:extLst>
              <a:ext uri="{FF2B5EF4-FFF2-40B4-BE49-F238E27FC236}">
                <a16:creationId xmlns:a16="http://schemas.microsoft.com/office/drawing/2014/main" id="{851A6C77-7CA4-B59E-5A3A-18C26473FF5B}"/>
              </a:ext>
            </a:extLst>
          </p:cNvPr>
          <p:cNvSpPr txBox="1"/>
          <p:nvPr/>
        </p:nvSpPr>
        <p:spPr>
          <a:xfrm>
            <a:off x="1574628" y="3161305"/>
            <a:ext cx="4447825" cy="276999"/>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r>
              <a:rPr lang="fr-FR" sz="1200" dirty="0">
                <a:solidFill>
                  <a:srgbClr val="59596B"/>
                </a:solidFill>
                <a:latin typeface="Arial"/>
                <a:cs typeface="Arial"/>
              </a:rPr>
              <a:t>256 Mo de mémoire SDRAM et 512 Mo de mémoire Flash</a:t>
            </a:r>
            <a:endParaRPr lang="fr-FR" sz="1200" dirty="0">
              <a:solidFill>
                <a:srgbClr val="59596B"/>
              </a:solidFill>
              <a:cs typeface="Arial"/>
            </a:endParaRPr>
          </a:p>
        </p:txBody>
      </p:sp>
      <p:sp>
        <p:nvSpPr>
          <p:cNvPr id="17" name="ZoneTexte 16">
            <a:extLst>
              <a:ext uri="{FF2B5EF4-FFF2-40B4-BE49-F238E27FC236}">
                <a16:creationId xmlns:a16="http://schemas.microsoft.com/office/drawing/2014/main" id="{93F165B7-63B7-BB98-9DAD-3D4F2DF3EB81}"/>
              </a:ext>
            </a:extLst>
          </p:cNvPr>
          <p:cNvSpPr txBox="1"/>
          <p:nvPr/>
        </p:nvSpPr>
        <p:spPr>
          <a:xfrm>
            <a:off x="1540924" y="3614092"/>
            <a:ext cx="4341701" cy="461665"/>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pPr marL="90170" lvl="1">
              <a:defRPr/>
            </a:pPr>
            <a:r>
              <a:rPr lang="fr-FR" dirty="0">
                <a:solidFill>
                  <a:srgbClr val="59596B"/>
                </a:solidFill>
              </a:rPr>
              <a:t>Supporte toutes les principales symbologies 1D et 2D, y compris </a:t>
            </a:r>
            <a:r>
              <a:rPr lang="fr-FR" dirty="0" err="1">
                <a:solidFill>
                  <a:srgbClr val="59596B"/>
                </a:solidFill>
              </a:rPr>
              <a:t>Aztec</a:t>
            </a:r>
            <a:r>
              <a:rPr lang="fr-FR" dirty="0">
                <a:solidFill>
                  <a:srgbClr val="59596B"/>
                </a:solidFill>
              </a:rPr>
              <a:t>, Data Matrix, QR-Code et Dot Code</a:t>
            </a:r>
          </a:p>
        </p:txBody>
      </p:sp>
      <p:sp>
        <p:nvSpPr>
          <p:cNvPr id="20" name="ZoneTexte 19">
            <a:extLst>
              <a:ext uri="{FF2B5EF4-FFF2-40B4-BE49-F238E27FC236}">
                <a16:creationId xmlns:a16="http://schemas.microsoft.com/office/drawing/2014/main" id="{64FD41FC-3B8C-CF20-A425-E946044845C3}"/>
              </a:ext>
            </a:extLst>
          </p:cNvPr>
          <p:cNvSpPr txBox="1"/>
          <p:nvPr/>
        </p:nvSpPr>
        <p:spPr>
          <a:xfrm>
            <a:off x="1589464" y="4383995"/>
            <a:ext cx="424462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Jusqu'à 8 </a:t>
            </a:r>
            <a:r>
              <a:rPr lang="fr-FR" sz="1200" dirty="0" err="1">
                <a:solidFill>
                  <a:srgbClr val="59596B"/>
                </a:solidFill>
                <a:ea typeface="+mn-lt"/>
                <a:cs typeface="+mn-lt"/>
              </a:rPr>
              <a:t>ips</a:t>
            </a:r>
            <a:r>
              <a:rPr lang="fr-FR" sz="1200" dirty="0">
                <a:solidFill>
                  <a:srgbClr val="59596B"/>
                </a:solidFill>
                <a:ea typeface="+mn-lt"/>
                <a:cs typeface="+mn-lt"/>
              </a:rPr>
              <a:t> (203 mm/s) en 203 dpi ; 6 </a:t>
            </a:r>
            <a:r>
              <a:rPr lang="fr-FR" sz="1200" dirty="0" err="1">
                <a:solidFill>
                  <a:srgbClr val="59596B"/>
                </a:solidFill>
                <a:ea typeface="+mn-lt"/>
                <a:cs typeface="+mn-lt"/>
              </a:rPr>
              <a:t>ips</a:t>
            </a:r>
            <a:r>
              <a:rPr lang="fr-FR" sz="1200" dirty="0">
                <a:solidFill>
                  <a:srgbClr val="59596B"/>
                </a:solidFill>
                <a:ea typeface="+mn-lt"/>
                <a:cs typeface="+mn-lt"/>
              </a:rPr>
              <a:t> en 300 dpi</a:t>
            </a:r>
            <a:endParaRPr lang="fr-FR" dirty="0"/>
          </a:p>
        </p:txBody>
      </p:sp>
      <p:sp>
        <p:nvSpPr>
          <p:cNvPr id="26" name="ZoneTexte 25">
            <a:extLst>
              <a:ext uri="{FF2B5EF4-FFF2-40B4-BE49-F238E27FC236}">
                <a16:creationId xmlns:a16="http://schemas.microsoft.com/office/drawing/2014/main" id="{CEA0DE16-D4AA-1320-A54A-40C6832B843E}"/>
              </a:ext>
            </a:extLst>
          </p:cNvPr>
          <p:cNvSpPr txBox="1"/>
          <p:nvPr/>
        </p:nvSpPr>
        <p:spPr>
          <a:xfrm>
            <a:off x="1556468" y="5948887"/>
            <a:ext cx="4244620" cy="276999"/>
          </a:xfrm>
          <a:prstGeom prst="rect">
            <a:avLst/>
          </a:prstGeom>
          <a:noFill/>
        </p:spPr>
        <p:txBody>
          <a:bodyPr wrap="square" lIns="91440" tIns="45720" rIns="91440" bIns="45720" rtlCol="0" anchor="t">
            <a:spAutoFit/>
          </a:bodyPr>
          <a:lstStyle/>
          <a:p>
            <a:pPr marL="60325" lvl="1">
              <a:defRPr/>
            </a:pPr>
            <a:endParaRPr lang="fr-FR" sz="1200" dirty="0">
              <a:solidFill>
                <a:srgbClr val="59596B"/>
              </a:solidFill>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75658EFE-1F96-184E-B660-B4C39A430011}"/>
              </a:ext>
            </a:extLst>
          </p:cNvPr>
          <p:cNvSpPr txBox="1"/>
          <p:nvPr/>
        </p:nvSpPr>
        <p:spPr>
          <a:xfrm>
            <a:off x="225607" y="5458754"/>
            <a:ext cx="134902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latin typeface="Arial"/>
                <a:cs typeface="Arial"/>
              </a:rPr>
              <a:t>Audio</a:t>
            </a:r>
            <a:endParaRPr lang="fr-FR" dirty="0"/>
          </a:p>
        </p:txBody>
      </p:sp>
      <p:sp>
        <p:nvSpPr>
          <p:cNvPr id="30" name="ZoneTexte 29">
            <a:extLst>
              <a:ext uri="{FF2B5EF4-FFF2-40B4-BE49-F238E27FC236}">
                <a16:creationId xmlns:a16="http://schemas.microsoft.com/office/drawing/2014/main" id="{92B0F03C-9B75-8AA7-D217-62C1FE9836F3}"/>
              </a:ext>
            </a:extLst>
          </p:cNvPr>
          <p:cNvSpPr txBox="1"/>
          <p:nvPr/>
        </p:nvSpPr>
        <p:spPr>
          <a:xfrm>
            <a:off x="1502629" y="2406936"/>
            <a:ext cx="4527017" cy="646331"/>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pPr lvl="1"/>
            <a:r>
              <a:rPr lang="fr-FR" dirty="0">
                <a:latin typeface="Arial"/>
                <a:cs typeface="Arial"/>
              </a:rPr>
              <a:t>Plateforme Honeywell Printer Edge™ pour une gestion centralisée, une sécurité renforcée et des mises à jour automatisées</a:t>
            </a:r>
            <a:endParaRPr lang="fr-FR" dirty="0"/>
          </a:p>
        </p:txBody>
      </p:sp>
      <p:sp>
        <p:nvSpPr>
          <p:cNvPr id="32" name="ZoneTexte 31">
            <a:extLst>
              <a:ext uri="{FF2B5EF4-FFF2-40B4-BE49-F238E27FC236}">
                <a16:creationId xmlns:a16="http://schemas.microsoft.com/office/drawing/2014/main" id="{DA228ABC-6CFC-54AD-C345-A12405190BBF}"/>
              </a:ext>
            </a:extLst>
          </p:cNvPr>
          <p:cNvSpPr txBox="1"/>
          <p:nvPr/>
        </p:nvSpPr>
        <p:spPr>
          <a:xfrm>
            <a:off x="225607" y="5960102"/>
            <a:ext cx="134902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Dimensions</a:t>
            </a:r>
            <a:endParaRPr lang="fr-FR" dirty="0"/>
          </a:p>
        </p:txBody>
      </p:sp>
      <p:sp>
        <p:nvSpPr>
          <p:cNvPr id="33" name="ZoneTexte 32">
            <a:extLst>
              <a:ext uri="{FF2B5EF4-FFF2-40B4-BE49-F238E27FC236}">
                <a16:creationId xmlns:a16="http://schemas.microsoft.com/office/drawing/2014/main" id="{68664193-9437-3D7A-DB49-05671FA386E9}"/>
              </a:ext>
            </a:extLst>
          </p:cNvPr>
          <p:cNvSpPr txBox="1"/>
          <p:nvPr/>
        </p:nvSpPr>
        <p:spPr>
          <a:xfrm>
            <a:off x="1670026" y="5974890"/>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230 mm x 176 mm x 158 mm</a:t>
            </a:r>
            <a:endParaRPr lang="fr-FR" sz="1200" dirty="0">
              <a:solidFill>
                <a:srgbClr val="59596B"/>
              </a:solidFill>
              <a:cs typeface="Arial"/>
            </a:endParaRPr>
          </a:p>
        </p:txBody>
      </p:sp>
      <p:sp>
        <p:nvSpPr>
          <p:cNvPr id="34" name="ZoneTexte 33">
            <a:extLst>
              <a:ext uri="{FF2B5EF4-FFF2-40B4-BE49-F238E27FC236}">
                <a16:creationId xmlns:a16="http://schemas.microsoft.com/office/drawing/2014/main" id="{8FB36C66-CFB1-10B1-835F-9741068996EB}"/>
              </a:ext>
            </a:extLst>
          </p:cNvPr>
          <p:cNvSpPr txBox="1"/>
          <p:nvPr/>
        </p:nvSpPr>
        <p:spPr>
          <a:xfrm>
            <a:off x="6038117" y="1224744"/>
            <a:ext cx="134902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Poids</a:t>
            </a:r>
            <a:endParaRPr lang="fr-FR"/>
          </a:p>
        </p:txBody>
      </p:sp>
      <p:sp>
        <p:nvSpPr>
          <p:cNvPr id="35" name="ZoneTexte 34">
            <a:extLst>
              <a:ext uri="{FF2B5EF4-FFF2-40B4-BE49-F238E27FC236}">
                <a16:creationId xmlns:a16="http://schemas.microsoft.com/office/drawing/2014/main" id="{57834092-0687-3D14-D228-F2F232426F70}"/>
              </a:ext>
            </a:extLst>
          </p:cNvPr>
          <p:cNvSpPr txBox="1"/>
          <p:nvPr/>
        </p:nvSpPr>
        <p:spPr>
          <a:xfrm>
            <a:off x="7482536" y="1224744"/>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1,8 kg.</a:t>
            </a:r>
          </a:p>
        </p:txBody>
      </p:sp>
      <p:sp>
        <p:nvSpPr>
          <p:cNvPr id="36" name="ZoneTexte 35">
            <a:extLst>
              <a:ext uri="{FF2B5EF4-FFF2-40B4-BE49-F238E27FC236}">
                <a16:creationId xmlns:a16="http://schemas.microsoft.com/office/drawing/2014/main" id="{AC611113-96E7-5540-DA16-12538811F1FA}"/>
              </a:ext>
            </a:extLst>
          </p:cNvPr>
          <p:cNvSpPr txBox="1"/>
          <p:nvPr/>
        </p:nvSpPr>
        <p:spPr>
          <a:xfrm>
            <a:off x="6038117" y="1652518"/>
            <a:ext cx="134902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Ports d'interfaces</a:t>
            </a:r>
            <a:endParaRPr lang="fr-FR"/>
          </a:p>
        </p:txBody>
      </p:sp>
      <p:sp>
        <p:nvSpPr>
          <p:cNvPr id="37" name="ZoneTexte 36">
            <a:extLst>
              <a:ext uri="{FF2B5EF4-FFF2-40B4-BE49-F238E27FC236}">
                <a16:creationId xmlns:a16="http://schemas.microsoft.com/office/drawing/2014/main" id="{DA9DE800-4B48-4DAA-4DBD-7951536A3890}"/>
              </a:ext>
            </a:extLst>
          </p:cNvPr>
          <p:cNvSpPr txBox="1"/>
          <p:nvPr/>
        </p:nvSpPr>
        <p:spPr>
          <a:xfrm>
            <a:off x="7482536" y="1774229"/>
            <a:ext cx="4476672"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USB 2.0 </a:t>
            </a:r>
            <a:r>
              <a:rPr lang="fr-FR" sz="1200" dirty="0" err="1">
                <a:solidFill>
                  <a:srgbClr val="59596B"/>
                </a:solidFill>
                <a:latin typeface="Arial"/>
                <a:cs typeface="Arial"/>
              </a:rPr>
              <a:t>Device</a:t>
            </a:r>
            <a:r>
              <a:rPr lang="fr-FR" sz="1200" dirty="0">
                <a:solidFill>
                  <a:srgbClr val="59596B"/>
                </a:solidFill>
                <a:latin typeface="Arial"/>
                <a:cs typeface="Arial"/>
              </a:rPr>
              <a:t>, USB 2.0 Host (x2), Ethernet et Bluetooth</a:t>
            </a:r>
            <a:endParaRPr lang="fr-FR" dirty="0">
              <a:latin typeface="Arial"/>
              <a:cs typeface="Arial"/>
            </a:endParaRPr>
          </a:p>
        </p:txBody>
      </p:sp>
      <p:sp>
        <p:nvSpPr>
          <p:cNvPr id="38" name="ZoneTexte 37">
            <a:extLst>
              <a:ext uri="{FF2B5EF4-FFF2-40B4-BE49-F238E27FC236}">
                <a16:creationId xmlns:a16="http://schemas.microsoft.com/office/drawing/2014/main" id="{B73C4EC5-884E-197D-6839-88E36154009C}"/>
              </a:ext>
            </a:extLst>
          </p:cNvPr>
          <p:cNvSpPr txBox="1"/>
          <p:nvPr/>
        </p:nvSpPr>
        <p:spPr>
          <a:xfrm>
            <a:off x="7425664" y="985413"/>
            <a:ext cx="4436534" cy="276999"/>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endParaRPr lang="fr-FR" sz="1200" dirty="0">
              <a:solidFill>
                <a:srgbClr val="59596B"/>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C6E34E82-4F27-037C-5EC2-72EFE6E9B592}"/>
              </a:ext>
            </a:extLst>
          </p:cNvPr>
          <p:cNvSpPr txBox="1"/>
          <p:nvPr/>
        </p:nvSpPr>
        <p:spPr>
          <a:xfrm>
            <a:off x="1530979" y="4852729"/>
            <a:ext cx="424462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Indicateur d'état LED large et affichage sur écran tactile pour un suivi en temps réel</a:t>
            </a:r>
            <a:endParaRPr lang="fr-FR" dirty="0"/>
          </a:p>
        </p:txBody>
      </p:sp>
      <p:sp>
        <p:nvSpPr>
          <p:cNvPr id="52" name="ZoneTexte 51">
            <a:extLst>
              <a:ext uri="{FF2B5EF4-FFF2-40B4-BE49-F238E27FC236}">
                <a16:creationId xmlns:a16="http://schemas.microsoft.com/office/drawing/2014/main" id="{31C59C0B-68EC-E067-4003-139A064586BD}"/>
              </a:ext>
            </a:extLst>
          </p:cNvPr>
          <p:cNvSpPr txBox="1"/>
          <p:nvPr/>
        </p:nvSpPr>
        <p:spPr>
          <a:xfrm>
            <a:off x="1574628" y="5456584"/>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Haut-parleur intégré pour les alertes sonores de statut</a:t>
            </a:r>
          </a:p>
        </p:txBody>
      </p:sp>
      <p:sp>
        <p:nvSpPr>
          <p:cNvPr id="53" name="ZoneTexte 52">
            <a:extLst>
              <a:ext uri="{FF2B5EF4-FFF2-40B4-BE49-F238E27FC236}">
                <a16:creationId xmlns:a16="http://schemas.microsoft.com/office/drawing/2014/main" id="{05F88A4B-8857-1E36-AD36-4AC420FD47F5}"/>
              </a:ext>
            </a:extLst>
          </p:cNvPr>
          <p:cNvSpPr txBox="1"/>
          <p:nvPr/>
        </p:nvSpPr>
        <p:spPr>
          <a:xfrm>
            <a:off x="6076101" y="2267599"/>
            <a:ext cx="1331150"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latin typeface="Arial"/>
                <a:cs typeface="Arial"/>
              </a:rPr>
              <a:t>Fixation &amp; supports</a:t>
            </a:r>
            <a:endParaRPr lang="fr-FR" dirty="0"/>
          </a:p>
        </p:txBody>
      </p:sp>
      <p:sp>
        <p:nvSpPr>
          <p:cNvPr id="54" name="ZoneTexte 53">
            <a:extLst>
              <a:ext uri="{FF2B5EF4-FFF2-40B4-BE49-F238E27FC236}">
                <a16:creationId xmlns:a16="http://schemas.microsoft.com/office/drawing/2014/main" id="{F7D082F7-4789-63E1-470E-A3C0782F652E}"/>
              </a:ext>
            </a:extLst>
          </p:cNvPr>
          <p:cNvSpPr txBox="1"/>
          <p:nvPr/>
        </p:nvSpPr>
        <p:spPr>
          <a:xfrm>
            <a:off x="7469337" y="2270483"/>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Châssis robuste de niveau entreprise avec de nombreux accessoires de conception nouveaux</a:t>
            </a:r>
            <a:endParaRPr lang="fr-FR" sz="1200" dirty="0">
              <a:solidFill>
                <a:srgbClr val="59596B"/>
              </a:solidFill>
              <a:cs typeface="Arial"/>
            </a:endParaRPr>
          </a:p>
        </p:txBody>
      </p:sp>
      <p:sp>
        <p:nvSpPr>
          <p:cNvPr id="55" name="ZoneTexte 54">
            <a:extLst>
              <a:ext uri="{FF2B5EF4-FFF2-40B4-BE49-F238E27FC236}">
                <a16:creationId xmlns:a16="http://schemas.microsoft.com/office/drawing/2014/main" id="{CA65B7D1-BCF0-F013-AF14-EEA7C5B4F0FB}"/>
              </a:ext>
            </a:extLst>
          </p:cNvPr>
          <p:cNvSpPr txBox="1"/>
          <p:nvPr/>
        </p:nvSpPr>
        <p:spPr>
          <a:xfrm>
            <a:off x="6029646" y="2993447"/>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Connectivité</a:t>
            </a:r>
            <a:endParaRPr lang="fr-FR" altLang="fr-FR" dirty="0"/>
          </a:p>
        </p:txBody>
      </p:sp>
      <p:sp>
        <p:nvSpPr>
          <p:cNvPr id="57" name="ZoneTexte 56">
            <a:extLst>
              <a:ext uri="{FF2B5EF4-FFF2-40B4-BE49-F238E27FC236}">
                <a16:creationId xmlns:a16="http://schemas.microsoft.com/office/drawing/2014/main" id="{4622B31C-D876-E2B8-963E-B26B05D406ED}"/>
              </a:ext>
            </a:extLst>
          </p:cNvPr>
          <p:cNvSpPr txBox="1"/>
          <p:nvPr/>
        </p:nvSpPr>
        <p:spPr>
          <a:xfrm>
            <a:off x="7482536" y="2914194"/>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Wi-Fi 6 et Bluetooth 5.1 LE en standard ; option WWAN disponible pour les déploiements accélérés.</a:t>
            </a:r>
            <a:endParaRPr lang="fr-FR" dirty="0"/>
          </a:p>
        </p:txBody>
      </p:sp>
      <p:sp>
        <p:nvSpPr>
          <p:cNvPr id="59" name="ZoneTexte 58">
            <a:extLst>
              <a:ext uri="{FF2B5EF4-FFF2-40B4-BE49-F238E27FC236}">
                <a16:creationId xmlns:a16="http://schemas.microsoft.com/office/drawing/2014/main" id="{FE6E2541-6169-C1EC-6027-E56D2A6953D5}"/>
              </a:ext>
            </a:extLst>
          </p:cNvPr>
          <p:cNvSpPr txBox="1"/>
          <p:nvPr/>
        </p:nvSpPr>
        <p:spPr>
          <a:xfrm>
            <a:off x="6055986" y="3410502"/>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Température</a:t>
            </a:r>
            <a:endParaRPr lang="fr-FR"/>
          </a:p>
        </p:txBody>
      </p:sp>
      <p:sp>
        <p:nvSpPr>
          <p:cNvPr id="60" name="ZoneTexte 59">
            <a:extLst>
              <a:ext uri="{FF2B5EF4-FFF2-40B4-BE49-F238E27FC236}">
                <a16:creationId xmlns:a16="http://schemas.microsoft.com/office/drawing/2014/main" id="{5088B853-F1F2-3560-D361-085907038B22}"/>
              </a:ext>
            </a:extLst>
          </p:cNvPr>
          <p:cNvSpPr txBox="1"/>
          <p:nvPr/>
        </p:nvSpPr>
        <p:spPr>
          <a:xfrm>
            <a:off x="7482536" y="3375859"/>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Température de fonctionnement : +5°C à +40°C</a:t>
            </a:r>
          </a:p>
          <a:p>
            <a:pPr marL="60325" lvl="1">
              <a:defRPr/>
            </a:pPr>
            <a:r>
              <a:rPr lang="fr-FR" sz="1200" dirty="0">
                <a:solidFill>
                  <a:srgbClr val="59596B"/>
                </a:solidFill>
                <a:cs typeface="Arial"/>
              </a:rPr>
              <a:t>Température de stockage : -40°C à +60°C</a:t>
            </a:r>
          </a:p>
        </p:txBody>
      </p:sp>
      <p:sp>
        <p:nvSpPr>
          <p:cNvPr id="61" name="ZoneTexte 60">
            <a:extLst>
              <a:ext uri="{FF2B5EF4-FFF2-40B4-BE49-F238E27FC236}">
                <a16:creationId xmlns:a16="http://schemas.microsoft.com/office/drawing/2014/main" id="{469C9C6C-C333-5953-6798-3BDDD22BBB15}"/>
              </a:ext>
            </a:extLst>
          </p:cNvPr>
          <p:cNvSpPr txBox="1"/>
          <p:nvPr/>
        </p:nvSpPr>
        <p:spPr>
          <a:xfrm>
            <a:off x="6067632" y="3886515"/>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Humidité</a:t>
            </a:r>
            <a:endParaRPr lang="fr-FR"/>
          </a:p>
        </p:txBody>
      </p:sp>
      <p:sp>
        <p:nvSpPr>
          <p:cNvPr id="62" name="ZoneTexte 61">
            <a:extLst>
              <a:ext uri="{FF2B5EF4-FFF2-40B4-BE49-F238E27FC236}">
                <a16:creationId xmlns:a16="http://schemas.microsoft.com/office/drawing/2014/main" id="{AA2FC152-5CA0-B577-8842-AACFDC3BF93C}"/>
              </a:ext>
            </a:extLst>
          </p:cNvPr>
          <p:cNvSpPr txBox="1"/>
          <p:nvPr/>
        </p:nvSpPr>
        <p:spPr>
          <a:xfrm>
            <a:off x="7482536" y="3886514"/>
            <a:ext cx="473569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10% à 80%, sans condensation</a:t>
            </a:r>
          </a:p>
        </p:txBody>
      </p:sp>
      <p:sp>
        <p:nvSpPr>
          <p:cNvPr id="64" name="ZoneTexte 63">
            <a:extLst>
              <a:ext uri="{FF2B5EF4-FFF2-40B4-BE49-F238E27FC236}">
                <a16:creationId xmlns:a16="http://schemas.microsoft.com/office/drawing/2014/main" id="{B4A4070D-C63A-6E9D-B58E-54FBE5AEAC4F}"/>
              </a:ext>
            </a:extLst>
          </p:cNvPr>
          <p:cNvSpPr txBox="1"/>
          <p:nvPr/>
        </p:nvSpPr>
        <p:spPr>
          <a:xfrm>
            <a:off x="7469337" y="4261492"/>
            <a:ext cx="4268838"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Certifications de sécurité CB, CE et conformité aux directives EMC Europe (Classe B)</a:t>
            </a:r>
            <a:endParaRPr lang="fr-FR" dirty="0"/>
          </a:p>
        </p:txBody>
      </p:sp>
      <p:sp>
        <p:nvSpPr>
          <p:cNvPr id="3" name="ZoneTexte 2">
            <a:extLst>
              <a:ext uri="{FF2B5EF4-FFF2-40B4-BE49-F238E27FC236}">
                <a16:creationId xmlns:a16="http://schemas.microsoft.com/office/drawing/2014/main" id="{CFD5F976-E742-86E5-0AB0-01CBA36ACAEA}"/>
              </a:ext>
            </a:extLst>
          </p:cNvPr>
          <p:cNvSpPr txBox="1"/>
          <p:nvPr/>
        </p:nvSpPr>
        <p:spPr>
          <a:xfrm>
            <a:off x="191936" y="1931910"/>
            <a:ext cx="1343377"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Ecran</a:t>
            </a:r>
            <a:endParaRPr lang="fr-FR" dirty="0"/>
          </a:p>
        </p:txBody>
      </p:sp>
      <p:sp>
        <p:nvSpPr>
          <p:cNvPr id="5" name="ZoneTexte 4">
            <a:extLst>
              <a:ext uri="{FF2B5EF4-FFF2-40B4-BE49-F238E27FC236}">
                <a16:creationId xmlns:a16="http://schemas.microsoft.com/office/drawing/2014/main" id="{0F7E4ACB-533E-E8EC-4AEA-190E61BD6203}"/>
              </a:ext>
            </a:extLst>
          </p:cNvPr>
          <p:cNvSpPr txBox="1"/>
          <p:nvPr/>
        </p:nvSpPr>
        <p:spPr>
          <a:xfrm>
            <a:off x="233083" y="2542947"/>
            <a:ext cx="1329827"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Processeur</a:t>
            </a:r>
            <a:endParaRPr lang="fr-FR" dirty="0"/>
          </a:p>
        </p:txBody>
      </p:sp>
      <p:sp>
        <p:nvSpPr>
          <p:cNvPr id="15" name="ZoneTexte 14">
            <a:extLst>
              <a:ext uri="{FF2B5EF4-FFF2-40B4-BE49-F238E27FC236}">
                <a16:creationId xmlns:a16="http://schemas.microsoft.com/office/drawing/2014/main" id="{FB4421DA-9D26-A177-FC29-882D2A873563}"/>
              </a:ext>
            </a:extLst>
          </p:cNvPr>
          <p:cNvSpPr txBox="1"/>
          <p:nvPr/>
        </p:nvSpPr>
        <p:spPr>
          <a:xfrm>
            <a:off x="224376" y="3128581"/>
            <a:ext cx="133208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Mémoire</a:t>
            </a:r>
            <a:endParaRPr lang="fr-FR" dirty="0"/>
          </a:p>
        </p:txBody>
      </p:sp>
      <p:sp>
        <p:nvSpPr>
          <p:cNvPr id="21" name="ZoneTexte 20">
            <a:extLst>
              <a:ext uri="{FF2B5EF4-FFF2-40B4-BE49-F238E27FC236}">
                <a16:creationId xmlns:a16="http://schemas.microsoft.com/office/drawing/2014/main" id="{3CD157EF-6A3F-A073-9452-92D5025730BC}"/>
              </a:ext>
            </a:extLst>
          </p:cNvPr>
          <p:cNvSpPr txBox="1"/>
          <p:nvPr/>
        </p:nvSpPr>
        <p:spPr>
          <a:xfrm>
            <a:off x="209114" y="4284634"/>
            <a:ext cx="134902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dirty="0"/>
              <a:t>Vitesse d'impression</a:t>
            </a:r>
          </a:p>
        </p:txBody>
      </p:sp>
      <p:sp>
        <p:nvSpPr>
          <p:cNvPr id="22" name="ZoneTexte 21">
            <a:extLst>
              <a:ext uri="{FF2B5EF4-FFF2-40B4-BE49-F238E27FC236}">
                <a16:creationId xmlns:a16="http://schemas.microsoft.com/office/drawing/2014/main" id="{83A9EA4E-27F3-0E10-9246-72B6EA67D12D}"/>
              </a:ext>
            </a:extLst>
          </p:cNvPr>
          <p:cNvSpPr txBox="1"/>
          <p:nvPr/>
        </p:nvSpPr>
        <p:spPr>
          <a:xfrm>
            <a:off x="223801" y="3612599"/>
            <a:ext cx="1342805" cy="461665"/>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Lecteur </a:t>
            </a:r>
          </a:p>
          <a:p>
            <a:r>
              <a:rPr lang="fr-FR" altLang="fr-FR" dirty="0"/>
              <a:t>(codes-barres)</a:t>
            </a:r>
            <a:endParaRPr lang="fr-FR" dirty="0"/>
          </a:p>
        </p:txBody>
      </p:sp>
      <p:sp>
        <p:nvSpPr>
          <p:cNvPr id="40" name="ZoneTexte 39">
            <a:extLst>
              <a:ext uri="{FF2B5EF4-FFF2-40B4-BE49-F238E27FC236}">
                <a16:creationId xmlns:a16="http://schemas.microsoft.com/office/drawing/2014/main" id="{89F4D2B3-C400-D287-0E43-E2391B8E70EE}"/>
              </a:ext>
            </a:extLst>
          </p:cNvPr>
          <p:cNvSpPr txBox="1"/>
          <p:nvPr/>
        </p:nvSpPr>
        <p:spPr>
          <a:xfrm>
            <a:off x="209115" y="4949483"/>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Notifications</a:t>
            </a:r>
            <a:endParaRPr lang="fr-FR"/>
          </a:p>
        </p:txBody>
      </p:sp>
      <p:sp>
        <p:nvSpPr>
          <p:cNvPr id="45" name="ZoneTexte 44">
            <a:extLst>
              <a:ext uri="{FF2B5EF4-FFF2-40B4-BE49-F238E27FC236}">
                <a16:creationId xmlns:a16="http://schemas.microsoft.com/office/drawing/2014/main" id="{06C29333-3097-27DB-99AD-4D36DCEEDE44}"/>
              </a:ext>
            </a:extLst>
          </p:cNvPr>
          <p:cNvSpPr txBox="1"/>
          <p:nvPr/>
        </p:nvSpPr>
        <p:spPr>
          <a:xfrm>
            <a:off x="6055985" y="4267135"/>
            <a:ext cx="135749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Indice de protection</a:t>
            </a:r>
            <a:endParaRPr lang="fr-FR"/>
          </a:p>
        </p:txBody>
      </p:sp>
      <p:pic>
        <p:nvPicPr>
          <p:cNvPr id="14" name="Image 13">
            <a:extLst>
              <a:ext uri="{FF2B5EF4-FFF2-40B4-BE49-F238E27FC236}">
                <a16:creationId xmlns:a16="http://schemas.microsoft.com/office/drawing/2014/main" id="{7D50BF4B-4277-CEC8-D86D-8C42E37F7A1A}"/>
              </a:ext>
            </a:extLst>
          </p:cNvPr>
          <p:cNvPicPr>
            <a:picLocks noChangeAspect="1"/>
          </p:cNvPicPr>
          <p:nvPr/>
        </p:nvPicPr>
        <p:blipFill>
          <a:blip r:embed="rId3"/>
          <a:stretch>
            <a:fillRect/>
          </a:stretch>
        </p:blipFill>
        <p:spPr>
          <a:xfrm>
            <a:off x="6081143" y="4949483"/>
            <a:ext cx="1334415" cy="1334415"/>
          </a:xfrm>
          <a:prstGeom prst="rect">
            <a:avLst/>
          </a:prstGeom>
        </p:spPr>
      </p:pic>
      <p:pic>
        <p:nvPicPr>
          <p:cNvPr id="16" name="Image 15">
            <a:extLst>
              <a:ext uri="{FF2B5EF4-FFF2-40B4-BE49-F238E27FC236}">
                <a16:creationId xmlns:a16="http://schemas.microsoft.com/office/drawing/2014/main" id="{5C9DCB1D-C54B-CD69-65DA-C26936B641FE}"/>
              </a:ext>
            </a:extLst>
          </p:cNvPr>
          <p:cNvPicPr>
            <a:picLocks noChangeAspect="1"/>
          </p:cNvPicPr>
          <p:nvPr/>
        </p:nvPicPr>
        <p:blipFill>
          <a:blip r:embed="rId4"/>
          <a:stretch>
            <a:fillRect/>
          </a:stretch>
        </p:blipFill>
        <p:spPr>
          <a:xfrm>
            <a:off x="7920688" y="4905203"/>
            <a:ext cx="1437997" cy="1437997"/>
          </a:xfrm>
          <a:prstGeom prst="rect">
            <a:avLst/>
          </a:prstGeom>
        </p:spPr>
      </p:pic>
      <p:pic>
        <p:nvPicPr>
          <p:cNvPr id="18" name="Image 17">
            <a:extLst>
              <a:ext uri="{FF2B5EF4-FFF2-40B4-BE49-F238E27FC236}">
                <a16:creationId xmlns:a16="http://schemas.microsoft.com/office/drawing/2014/main" id="{0B0E411F-9559-8ECA-5BD7-4EC7B61A0C7B}"/>
              </a:ext>
            </a:extLst>
          </p:cNvPr>
          <p:cNvPicPr>
            <a:picLocks noChangeAspect="1"/>
          </p:cNvPicPr>
          <p:nvPr/>
        </p:nvPicPr>
        <p:blipFill>
          <a:blip r:embed="rId5"/>
          <a:stretch>
            <a:fillRect/>
          </a:stretch>
        </p:blipFill>
        <p:spPr>
          <a:xfrm>
            <a:off x="10040113" y="4905203"/>
            <a:ext cx="1466430" cy="1466430"/>
          </a:xfrm>
          <a:prstGeom prst="rect">
            <a:avLst/>
          </a:prstGeom>
        </p:spPr>
      </p:pic>
    </p:spTree>
    <p:extLst>
      <p:ext uri="{BB962C8B-B14F-4D97-AF65-F5344CB8AC3E}">
        <p14:creationId xmlns:p14="http://schemas.microsoft.com/office/powerpoint/2010/main" val="11287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BCF0-1F33-A778-D8A4-52A54E415D9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051BBDB-0EBF-F2C6-7C23-DFBCEBD451AE}"/>
              </a:ext>
            </a:extLst>
          </p:cNvPr>
          <p:cNvSpPr>
            <a:spLocks noGrp="1"/>
          </p:cNvSpPr>
          <p:nvPr>
            <p:ph type="sldNum" sz="quarter" idx="11"/>
          </p:nvPr>
        </p:nvSpPr>
        <p:spPr>
          <a:xfrm>
            <a:off x="11997954" y="6839821"/>
            <a:ext cx="267152" cy="139590"/>
          </a:xfrm>
          <a:prstGeom prst="rect">
            <a:avLst/>
          </a:prstGeom>
        </p:spPr>
        <p:txBody>
          <a:bodyPr vert="horz" wrap="square" lIns="0" tIns="0" rIns="0" bIns="0" rtlCol="0" anchor="ctr">
            <a:spAutoFit/>
          </a:bodyPr>
          <a:lstStyle>
            <a:defPPr>
              <a:defRPr lang="fr-FR"/>
            </a:defPPr>
            <a:lvl1pPr marL="0" algn="l"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3">
              <a:spcBef>
                <a:spcPts val="4"/>
              </a:spcBef>
            </a:pPr>
            <a:fld id="{81D60167-4931-47E6-BA6A-407CBD079E47}" type="slidenum">
              <a:rPr lang="fr-FR" smtClean="0"/>
              <a:pPr marL="48943">
                <a:spcBef>
                  <a:spcPts val="4"/>
                </a:spcBef>
              </a:pPr>
              <a:t>4</a:t>
            </a:fld>
            <a:endParaRPr lang="fr-FR"/>
          </a:p>
        </p:txBody>
      </p:sp>
      <p:sp>
        <p:nvSpPr>
          <p:cNvPr id="2" name="Rectangle 13">
            <a:extLst>
              <a:ext uri="{FF2B5EF4-FFF2-40B4-BE49-F238E27FC236}">
                <a16:creationId xmlns:a16="http://schemas.microsoft.com/office/drawing/2014/main" id="{087DD0DB-002E-0EE7-958B-F3D692E309C8}"/>
              </a:ext>
            </a:extLst>
          </p:cNvPr>
          <p:cNvSpPr>
            <a:spLocks noChangeArrowheads="1"/>
          </p:cNvSpPr>
          <p:nvPr/>
        </p:nvSpPr>
        <p:spPr bwMode="auto">
          <a:xfrm>
            <a:off x="288765" y="141139"/>
            <a:ext cx="11034909" cy="50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7909" tIns="38955" rIns="77909" bIns="38955" anchor="t">
            <a:spAutoFit/>
          </a:bodyPr>
          <a:lstStyle/>
          <a:p>
            <a:pPr defTabSz="1103286"/>
            <a:r>
              <a:rPr lang="fr-FR" altLang="fr-FR" sz="2650" dirty="0">
                <a:solidFill>
                  <a:schemeClr val="bg1"/>
                </a:solidFill>
                <a:latin typeface="Arial"/>
                <a:cs typeface="Arial"/>
              </a:rPr>
              <a:t>Accessoires – </a:t>
            </a:r>
            <a:r>
              <a:rPr lang="fr-FR" sz="2800" dirty="0">
                <a:solidFill>
                  <a:schemeClr val="bg1"/>
                </a:solidFill>
                <a:latin typeface="+mj-lt"/>
              </a:rPr>
              <a:t>PC45 D – Honeywell </a:t>
            </a:r>
            <a:r>
              <a:rPr lang="fr-FR" dirty="0">
                <a:solidFill>
                  <a:schemeClr val="bg1"/>
                </a:solidFill>
                <a:latin typeface="+mj-lt"/>
              </a:rPr>
              <a:t> </a:t>
            </a:r>
          </a:p>
        </p:txBody>
      </p:sp>
      <p:sp>
        <p:nvSpPr>
          <p:cNvPr id="6" name="ZoneTexte 5">
            <a:extLst>
              <a:ext uri="{FF2B5EF4-FFF2-40B4-BE49-F238E27FC236}">
                <a16:creationId xmlns:a16="http://schemas.microsoft.com/office/drawing/2014/main" id="{47FF93F8-8499-A545-25A6-C2EA83E2F319}"/>
              </a:ext>
            </a:extLst>
          </p:cNvPr>
          <p:cNvSpPr txBox="1"/>
          <p:nvPr/>
        </p:nvSpPr>
        <p:spPr>
          <a:xfrm>
            <a:off x="337768" y="1406089"/>
            <a:ext cx="367977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WWAN 4G LTE - Modem cellulaire</a:t>
            </a:r>
            <a:endParaRPr lang="fr-FR" dirty="0"/>
          </a:p>
        </p:txBody>
      </p:sp>
      <p:sp>
        <p:nvSpPr>
          <p:cNvPr id="9" name="ZoneTexte 8">
            <a:extLst>
              <a:ext uri="{FF2B5EF4-FFF2-40B4-BE49-F238E27FC236}">
                <a16:creationId xmlns:a16="http://schemas.microsoft.com/office/drawing/2014/main" id="{D70FBD0B-A1DB-9391-59A1-88A8560CCF68}"/>
              </a:ext>
            </a:extLst>
          </p:cNvPr>
          <p:cNvSpPr txBox="1"/>
          <p:nvPr/>
        </p:nvSpPr>
        <p:spPr>
          <a:xfrm>
            <a:off x="4378659" y="1406089"/>
            <a:ext cx="2957545"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Cutter standard</a:t>
            </a:r>
            <a:endParaRPr lang="fr-FR" dirty="0"/>
          </a:p>
        </p:txBody>
      </p:sp>
      <p:sp>
        <p:nvSpPr>
          <p:cNvPr id="13" name="ZoneTexte 12">
            <a:extLst>
              <a:ext uri="{FF2B5EF4-FFF2-40B4-BE49-F238E27FC236}">
                <a16:creationId xmlns:a16="http://schemas.microsoft.com/office/drawing/2014/main" id="{D86460D0-D680-B071-A1C1-412088B80FE6}"/>
              </a:ext>
            </a:extLst>
          </p:cNvPr>
          <p:cNvSpPr txBox="1"/>
          <p:nvPr/>
        </p:nvSpPr>
        <p:spPr>
          <a:xfrm>
            <a:off x="7336204" y="1357914"/>
            <a:ext cx="418280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Bande auto-adhésive standard</a:t>
            </a:r>
          </a:p>
        </p:txBody>
      </p:sp>
      <p:sp>
        <p:nvSpPr>
          <p:cNvPr id="17" name="ZoneTexte 16">
            <a:extLst>
              <a:ext uri="{FF2B5EF4-FFF2-40B4-BE49-F238E27FC236}">
                <a16:creationId xmlns:a16="http://schemas.microsoft.com/office/drawing/2014/main" id="{73A6D839-C96B-9C77-1915-EFB938BFDAC9}"/>
              </a:ext>
            </a:extLst>
          </p:cNvPr>
          <p:cNvSpPr txBox="1"/>
          <p:nvPr/>
        </p:nvSpPr>
        <p:spPr>
          <a:xfrm>
            <a:off x="4492418" y="3916105"/>
            <a:ext cx="284378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Rouleau de plaque</a:t>
            </a:r>
            <a:endParaRPr lang="fr-FR" sz="1500" b="1" dirty="0">
              <a:solidFill>
                <a:srgbClr val="4459A3"/>
              </a:solidFill>
              <a:cs typeface="Arial"/>
            </a:endParaRPr>
          </a:p>
        </p:txBody>
      </p:sp>
      <p:sp>
        <p:nvSpPr>
          <p:cNvPr id="3" name="ZoneTexte 2">
            <a:extLst>
              <a:ext uri="{FF2B5EF4-FFF2-40B4-BE49-F238E27FC236}">
                <a16:creationId xmlns:a16="http://schemas.microsoft.com/office/drawing/2014/main" id="{878C8851-687E-DE6A-1BB3-4CCABCE98AC6}"/>
              </a:ext>
            </a:extLst>
          </p:cNvPr>
          <p:cNvSpPr txBox="1"/>
          <p:nvPr/>
        </p:nvSpPr>
        <p:spPr>
          <a:xfrm>
            <a:off x="174875" y="757093"/>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2. Accessoires</a:t>
            </a:r>
            <a:endParaRPr lang="fr-FR" sz="1600" b="1" dirty="0">
              <a:solidFill>
                <a:srgbClr val="4D539D"/>
              </a:solidFill>
              <a:latin typeface="Arial" panose="020B0604020202020204" pitchFamily="34" charset="0"/>
              <a:cs typeface="Arial" panose="020B0604020202020204" pitchFamily="34" charset="0"/>
            </a:endParaRPr>
          </a:p>
        </p:txBody>
      </p:sp>
      <p:sp>
        <p:nvSpPr>
          <p:cNvPr id="57" name="ZoneTexte 56">
            <a:extLst>
              <a:ext uri="{FF2B5EF4-FFF2-40B4-BE49-F238E27FC236}">
                <a16:creationId xmlns:a16="http://schemas.microsoft.com/office/drawing/2014/main" id="{D243C07F-6FDC-DDCC-01AD-7BD5FAD83E6B}"/>
              </a:ext>
            </a:extLst>
          </p:cNvPr>
          <p:cNvSpPr txBox="1"/>
          <p:nvPr/>
        </p:nvSpPr>
        <p:spPr>
          <a:xfrm>
            <a:off x="601277" y="3938392"/>
            <a:ext cx="3152758"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Carte Wi-Fi et Bluetooth</a:t>
            </a:r>
            <a:endParaRPr lang="fr-FR" dirty="0"/>
          </a:p>
        </p:txBody>
      </p:sp>
      <p:sp>
        <p:nvSpPr>
          <p:cNvPr id="24" name="ZoneTexte 23">
            <a:extLst>
              <a:ext uri="{FF2B5EF4-FFF2-40B4-BE49-F238E27FC236}">
                <a16:creationId xmlns:a16="http://schemas.microsoft.com/office/drawing/2014/main" id="{4EC3C8B6-BE08-291C-4F2E-5BC6D501D1B2}"/>
              </a:ext>
            </a:extLst>
          </p:cNvPr>
          <p:cNvSpPr txBox="1"/>
          <p:nvPr/>
        </p:nvSpPr>
        <p:spPr>
          <a:xfrm>
            <a:off x="8398386" y="3639106"/>
            <a:ext cx="2843786" cy="553998"/>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Assemblage de tête d'impression DPI, 4"</a:t>
            </a:r>
            <a:endParaRPr lang="fr-FR" sz="1500" b="1" dirty="0">
              <a:solidFill>
                <a:srgbClr val="4459A3"/>
              </a:solidFill>
              <a:cs typeface="Arial"/>
            </a:endParaRPr>
          </a:p>
        </p:txBody>
      </p:sp>
      <p:pic>
        <p:nvPicPr>
          <p:cNvPr id="8" name="Image 7" descr="Une image contenant câble, prise, adaptateur&#10;&#10;Le contenu généré par l’IA peut être incorrect.">
            <a:extLst>
              <a:ext uri="{FF2B5EF4-FFF2-40B4-BE49-F238E27FC236}">
                <a16:creationId xmlns:a16="http://schemas.microsoft.com/office/drawing/2014/main" id="{B855395A-95C6-4F22-7120-83F0653A3261}"/>
              </a:ext>
            </a:extLst>
          </p:cNvPr>
          <p:cNvPicPr>
            <a:picLocks noChangeAspect="1"/>
          </p:cNvPicPr>
          <p:nvPr/>
        </p:nvPicPr>
        <p:blipFill>
          <a:blip r:embed="rId2"/>
          <a:stretch>
            <a:fillRect/>
          </a:stretch>
        </p:blipFill>
        <p:spPr>
          <a:xfrm>
            <a:off x="820770" y="1896879"/>
            <a:ext cx="2535078" cy="1460666"/>
          </a:xfrm>
          <a:prstGeom prst="rect">
            <a:avLst/>
          </a:prstGeom>
        </p:spPr>
      </p:pic>
      <p:pic>
        <p:nvPicPr>
          <p:cNvPr id="11" name="Image 10" descr="Une image contenant imprimante&#10;&#10;Le contenu généré par l’IA peut être incorrect.">
            <a:extLst>
              <a:ext uri="{FF2B5EF4-FFF2-40B4-BE49-F238E27FC236}">
                <a16:creationId xmlns:a16="http://schemas.microsoft.com/office/drawing/2014/main" id="{2AAC3EBF-595C-58F3-FCFE-24730787AA24}"/>
              </a:ext>
            </a:extLst>
          </p:cNvPr>
          <p:cNvPicPr>
            <a:picLocks noChangeAspect="1"/>
          </p:cNvPicPr>
          <p:nvPr/>
        </p:nvPicPr>
        <p:blipFill>
          <a:blip r:embed="rId3"/>
          <a:stretch>
            <a:fillRect/>
          </a:stretch>
        </p:blipFill>
        <p:spPr>
          <a:xfrm>
            <a:off x="4856195" y="1815261"/>
            <a:ext cx="1900047" cy="1613739"/>
          </a:xfrm>
          <a:prstGeom prst="rect">
            <a:avLst/>
          </a:prstGeom>
        </p:spPr>
      </p:pic>
      <p:pic>
        <p:nvPicPr>
          <p:cNvPr id="15" name="Image 14" descr="Une image contenant batterie&#10;&#10;Le contenu généré par l’IA peut être incorrect.">
            <a:extLst>
              <a:ext uri="{FF2B5EF4-FFF2-40B4-BE49-F238E27FC236}">
                <a16:creationId xmlns:a16="http://schemas.microsoft.com/office/drawing/2014/main" id="{AF48AF68-75EA-6B23-B232-E01BC4B78358}"/>
              </a:ext>
            </a:extLst>
          </p:cNvPr>
          <p:cNvPicPr>
            <a:picLocks noChangeAspect="1"/>
          </p:cNvPicPr>
          <p:nvPr/>
        </p:nvPicPr>
        <p:blipFill>
          <a:blip r:embed="rId4"/>
          <a:stretch>
            <a:fillRect/>
          </a:stretch>
        </p:blipFill>
        <p:spPr>
          <a:xfrm>
            <a:off x="8627557" y="1797276"/>
            <a:ext cx="1714308" cy="1560269"/>
          </a:xfrm>
          <a:prstGeom prst="rect">
            <a:avLst/>
          </a:prstGeom>
        </p:spPr>
      </p:pic>
      <p:pic>
        <p:nvPicPr>
          <p:cNvPr id="19" name="Image 18" descr="Une image contenant Appareils électroniques, câble&#10;&#10;Le contenu généré par l’IA peut être incorrect.">
            <a:extLst>
              <a:ext uri="{FF2B5EF4-FFF2-40B4-BE49-F238E27FC236}">
                <a16:creationId xmlns:a16="http://schemas.microsoft.com/office/drawing/2014/main" id="{7F4C98CC-6D15-CC1F-538D-3BF59F945CFF}"/>
              </a:ext>
            </a:extLst>
          </p:cNvPr>
          <p:cNvPicPr>
            <a:picLocks noChangeAspect="1"/>
          </p:cNvPicPr>
          <p:nvPr/>
        </p:nvPicPr>
        <p:blipFill>
          <a:blip r:embed="rId5"/>
          <a:stretch>
            <a:fillRect/>
          </a:stretch>
        </p:blipFill>
        <p:spPr>
          <a:xfrm>
            <a:off x="505688" y="4390483"/>
            <a:ext cx="3511856" cy="1799774"/>
          </a:xfrm>
          <a:prstGeom prst="rect">
            <a:avLst/>
          </a:prstGeom>
        </p:spPr>
      </p:pic>
      <p:pic>
        <p:nvPicPr>
          <p:cNvPr id="23" name="Image 22" descr="Une image contenant levier&#10;&#10;Le contenu généré par l’IA peut être incorrect.">
            <a:extLst>
              <a:ext uri="{FF2B5EF4-FFF2-40B4-BE49-F238E27FC236}">
                <a16:creationId xmlns:a16="http://schemas.microsoft.com/office/drawing/2014/main" id="{D4C1837F-A804-B80A-C562-BF23BEB17586}"/>
              </a:ext>
            </a:extLst>
          </p:cNvPr>
          <p:cNvPicPr>
            <a:picLocks noChangeAspect="1"/>
          </p:cNvPicPr>
          <p:nvPr/>
        </p:nvPicPr>
        <p:blipFill>
          <a:blip r:embed="rId6"/>
          <a:stretch>
            <a:fillRect/>
          </a:stretch>
        </p:blipFill>
        <p:spPr>
          <a:xfrm>
            <a:off x="4856195" y="4598104"/>
            <a:ext cx="2397445" cy="1318595"/>
          </a:xfrm>
          <a:prstGeom prst="rect">
            <a:avLst/>
          </a:prstGeom>
        </p:spPr>
      </p:pic>
      <p:pic>
        <p:nvPicPr>
          <p:cNvPr id="27" name="Image 26" descr="Une image contenant bâtiment, argent&#10;&#10;Le contenu généré par l’IA peut être incorrect.">
            <a:extLst>
              <a:ext uri="{FF2B5EF4-FFF2-40B4-BE49-F238E27FC236}">
                <a16:creationId xmlns:a16="http://schemas.microsoft.com/office/drawing/2014/main" id="{05FF979C-67E1-4860-2E9F-9D7288F4E168}"/>
              </a:ext>
            </a:extLst>
          </p:cNvPr>
          <p:cNvPicPr>
            <a:picLocks noChangeAspect="1"/>
          </p:cNvPicPr>
          <p:nvPr/>
        </p:nvPicPr>
        <p:blipFill>
          <a:blip r:embed="rId7"/>
          <a:stretch>
            <a:fillRect/>
          </a:stretch>
        </p:blipFill>
        <p:spPr>
          <a:xfrm>
            <a:off x="8548819" y="4261557"/>
            <a:ext cx="2542920" cy="1668248"/>
          </a:xfrm>
          <a:prstGeom prst="rect">
            <a:avLst/>
          </a:prstGeom>
        </p:spPr>
      </p:pic>
    </p:spTree>
    <p:extLst>
      <p:ext uri="{BB962C8B-B14F-4D97-AF65-F5344CB8AC3E}">
        <p14:creationId xmlns:p14="http://schemas.microsoft.com/office/powerpoint/2010/main" val="1820062824"/>
      </p:ext>
    </p:extLst>
  </p:cSld>
  <p:clrMapOvr>
    <a:masterClrMapping/>
  </p:clrMapOvr>
</p:sld>
</file>

<file path=ppt/theme/theme1.xml><?xml version="1.0" encoding="utf-8"?>
<a:theme xmlns:a="http://schemas.openxmlformats.org/drawingml/2006/main" name="Thème Office">
  <a:themeElements>
    <a:clrScheme name="Rayonnance">
      <a:dk1>
        <a:sysClr val="windowText" lastClr="000000"/>
      </a:dk1>
      <a:lt1>
        <a:sysClr val="window" lastClr="FFFFFF"/>
      </a:lt1>
      <a:dk2>
        <a:srgbClr val="4457A6"/>
      </a:dk2>
      <a:lt2>
        <a:srgbClr val="EFF2F6"/>
      </a:lt2>
      <a:accent1>
        <a:srgbClr val="4472C4"/>
      </a:accent1>
      <a:accent2>
        <a:srgbClr val="ED7D31"/>
      </a:accent2>
      <a:accent3>
        <a:srgbClr val="59596B"/>
      </a:accent3>
      <a:accent4>
        <a:srgbClr val="F6D468"/>
      </a:accent4>
      <a:accent5>
        <a:srgbClr val="E7F7FE"/>
      </a:accent5>
      <a:accent6>
        <a:srgbClr val="4D9D69"/>
      </a:accent6>
      <a:hlink>
        <a:srgbClr val="AE2831"/>
      </a:hlink>
      <a:folHlink>
        <a:srgbClr val="954F7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0a87fdf29d51ccc82b85ecc834c990ff">
  <xsd:schema xmlns:xsd="http://www.w3.org/2001/XMLSchema" xmlns:xs="http://www.w3.org/2001/XMLSchema" xmlns:p="http://schemas.microsoft.com/office/2006/metadata/properties" xmlns:ns3="bb1427ec-5bfd-414c-a303-0d69083edc57" targetNamespace="http://schemas.microsoft.com/office/2006/metadata/properties" ma:root="true" ma:fieldsID="74ce0e289c819fa2339b177c6248a6c3"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05AF83-E401-4F8D-AA19-25562D87AC81}">
  <ds:schemaRefs>
    <ds:schemaRef ds:uri="http://schemas.microsoft.com/sharepoint/v3/contenttype/forms"/>
  </ds:schemaRefs>
</ds:datastoreItem>
</file>

<file path=customXml/itemProps2.xml><?xml version="1.0" encoding="utf-8"?>
<ds:datastoreItem xmlns:ds="http://schemas.openxmlformats.org/officeDocument/2006/customXml" ds:itemID="{82BF4BB2-99A4-4A21-B951-0C8D6EAE2EF9}">
  <ds:schemaRefs>
    <ds:schemaRef ds:uri="http://schemas.microsoft.com/office/2006/metadata/properties"/>
    <ds:schemaRef ds:uri="http://purl.org/dc/dcmitype/"/>
    <ds:schemaRef ds:uri="http://purl.org/dc/terms/"/>
    <ds:schemaRef ds:uri="bb1427ec-5bfd-414c-a303-0d69083edc57"/>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4799636-FD4C-4C51-9797-599331A07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Imprimante PC41E-D – Honeywell</Template>
  <TotalTime>0</TotalTime>
  <Words>704</Words>
  <Application>Microsoft Office PowerPoint</Application>
  <PresentationFormat>Grand écran</PresentationFormat>
  <Paragraphs>65</Paragraphs>
  <Slides>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Aptos</vt:lpstr>
      <vt:lpstr>Aptos Display</vt:lpstr>
      <vt:lpstr>Arial</vt:lpstr>
      <vt:lpstr>Calibri</vt:lpstr>
      <vt:lpstr>Courier New</vt:lpstr>
      <vt:lpstr>Montserrat</vt:lpstr>
      <vt:lpstr>Wingdings</vt:lpstr>
      <vt:lpstr>Thème Office</vt:lpstr>
      <vt:lpstr>Conception personnalisée</vt:lpstr>
      <vt:lpstr>Imprimante PC45 D – Honeywell </vt:lpstr>
      <vt:lpstr>Imprimante PC45 D – Honeywell </vt:lpstr>
      <vt:lpstr>Caractéristiques – PC45 D – Honeywell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3</cp:revision>
  <dcterms:created xsi:type="dcterms:W3CDTF">2026-02-04T08:55:36Z</dcterms:created>
  <dcterms:modified xsi:type="dcterms:W3CDTF">2026-02-24T11:13:36Z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